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 id="262" r:id="rId8"/>
    <p:sldId id="263" r:id="rId9"/>
    <p:sldId id="270" r:id="rId10"/>
    <p:sldId id="264" r:id="rId11"/>
    <p:sldId id="266" r:id="rId12"/>
    <p:sldId id="267" r:id="rId13"/>
    <p:sldId id="268" r:id="rId14"/>
    <p:sldId id="269" r:id="rId15"/>
    <p:sldId id="272" r:id="rId16"/>
    <p:sldId id="271" r:id="rId17"/>
    <p:sldId id="273" r:id="rId18"/>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54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tteo\Dropbox\ricerca%20MDC\PARI%20OPPORTUNIT&#224;\grafici.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Cartel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atteo\Dropbox\ricerca%20MDC\PARI%20OPPORTUNIT&#224;\grafici.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matteo\Dropbox\ricerca%20MDC\PARI%20OPPORTUNIT&#224;\grafici.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matteo\Dropbox\ricerca%20MDC\PARI%20OPPORTUNIT&#224;\grafici.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matteo\Dropbox\ricerca%20MDC\PARI%20OPPORTUNIT&#224;\grafic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t-IT"/>
  <c:chart>
    <c:title>
      <c:tx>
        <c:rich>
          <a:bodyPr/>
          <a:lstStyle/>
          <a:p>
            <a:pPr>
              <a:defRPr/>
            </a:pPr>
            <a:r>
              <a:rPr lang="it-IT" sz="2400" b="0" dirty="0" smtClean="0"/>
              <a:t>Quanto </a:t>
            </a:r>
            <a:r>
              <a:rPr lang="it-IT" sz="2400" b="0" dirty="0"/>
              <a:t>crede sia sufficientemente rappresentata la donna e resa partecipe sia a livello </a:t>
            </a:r>
            <a:r>
              <a:rPr lang="it-IT" sz="2400" b="0" dirty="0" smtClean="0"/>
              <a:t>politico </a:t>
            </a:r>
            <a:r>
              <a:rPr lang="it-IT" sz="2400" b="0" dirty="0"/>
              <a:t>che nelle istituzioni?</a:t>
            </a:r>
          </a:p>
        </c:rich>
      </c:tx>
      <c:layout>
        <c:manualLayout>
          <c:xMode val="edge"/>
          <c:yMode val="edge"/>
          <c:x val="0.11798424340637821"/>
          <c:y val="1.2247867520892738E-2"/>
        </c:manualLayout>
      </c:layout>
    </c:title>
    <c:plotArea>
      <c:layout>
        <c:manualLayout>
          <c:layoutTarget val="inner"/>
          <c:xMode val="edge"/>
          <c:yMode val="edge"/>
          <c:x val="9.0156267732770981E-2"/>
          <c:y val="0.19336393178535746"/>
          <c:w val="0.83431169565246777"/>
          <c:h val="0.66680689028379769"/>
        </c:manualLayout>
      </c:layout>
      <c:barChart>
        <c:barDir val="col"/>
        <c:grouping val="clustered"/>
        <c:ser>
          <c:idx val="0"/>
          <c:order val="0"/>
          <c:tx>
            <c:strRef>
              <c:f>Foglio1!$C$5</c:f>
              <c:strCache>
                <c:ptCount val="1"/>
                <c:pt idx="0">
                  <c:v>partecipazione politica</c:v>
                </c:pt>
              </c:strCache>
            </c:strRef>
          </c:tx>
          <c:dLbls>
            <c:numFmt formatCode="#,##0.0" sourceLinked="0"/>
            <c:dLblPos val="outEnd"/>
            <c:showVal val="1"/>
          </c:dLbls>
          <c:cat>
            <c:strRef>
              <c:f>Foglio1!$B$6:$B$10</c:f>
              <c:strCache>
                <c:ptCount val="5"/>
                <c:pt idx="0">
                  <c:v>scarso</c:v>
                </c:pt>
                <c:pt idx="1">
                  <c:v>poco</c:v>
                </c:pt>
                <c:pt idx="2">
                  <c:v>medio</c:v>
                </c:pt>
                <c:pt idx="3">
                  <c:v>buono </c:v>
                </c:pt>
                <c:pt idx="4">
                  <c:v>alto</c:v>
                </c:pt>
              </c:strCache>
            </c:strRef>
          </c:cat>
          <c:val>
            <c:numRef>
              <c:f>Foglio1!$C$6:$C$10</c:f>
              <c:numCache>
                <c:formatCode>General</c:formatCode>
                <c:ptCount val="5"/>
                <c:pt idx="0">
                  <c:v>26.1</c:v>
                </c:pt>
                <c:pt idx="1">
                  <c:v>46.7</c:v>
                </c:pt>
                <c:pt idx="2">
                  <c:v>21.2</c:v>
                </c:pt>
                <c:pt idx="3">
                  <c:v>5.5</c:v>
                </c:pt>
                <c:pt idx="4">
                  <c:v>0.60000000000000064</c:v>
                </c:pt>
              </c:numCache>
            </c:numRef>
          </c:val>
        </c:ser>
        <c:ser>
          <c:idx val="1"/>
          <c:order val="1"/>
          <c:tx>
            <c:strRef>
              <c:f>Foglio1!$D$5</c:f>
              <c:strCache>
                <c:ptCount val="1"/>
                <c:pt idx="0">
                  <c:v>partecipazione nelle istituzioni</c:v>
                </c:pt>
              </c:strCache>
            </c:strRef>
          </c:tx>
          <c:dLbls>
            <c:numFmt formatCode="#,##0.0" sourceLinked="0"/>
            <c:dLblPos val="outEnd"/>
            <c:showVal val="1"/>
          </c:dLbls>
          <c:cat>
            <c:strRef>
              <c:f>Foglio1!$B$6:$B$10</c:f>
              <c:strCache>
                <c:ptCount val="5"/>
                <c:pt idx="0">
                  <c:v>scarso</c:v>
                </c:pt>
                <c:pt idx="1">
                  <c:v>poco</c:v>
                </c:pt>
                <c:pt idx="2">
                  <c:v>medio</c:v>
                </c:pt>
                <c:pt idx="3">
                  <c:v>buono </c:v>
                </c:pt>
                <c:pt idx="4">
                  <c:v>alto</c:v>
                </c:pt>
              </c:strCache>
            </c:strRef>
          </c:cat>
          <c:val>
            <c:numRef>
              <c:f>Foglio1!$D$6:$D$10</c:f>
              <c:numCache>
                <c:formatCode>General</c:formatCode>
                <c:ptCount val="5"/>
                <c:pt idx="0">
                  <c:v>26.1</c:v>
                </c:pt>
                <c:pt idx="1">
                  <c:v>47.3</c:v>
                </c:pt>
                <c:pt idx="2">
                  <c:v>20.6</c:v>
                </c:pt>
                <c:pt idx="3">
                  <c:v>4.8</c:v>
                </c:pt>
                <c:pt idx="4">
                  <c:v>1.2</c:v>
                </c:pt>
              </c:numCache>
            </c:numRef>
          </c:val>
        </c:ser>
        <c:gapWidth val="75"/>
        <c:overlap val="-25"/>
        <c:axId val="43013248"/>
        <c:axId val="43014784"/>
      </c:barChart>
      <c:catAx>
        <c:axId val="43013248"/>
        <c:scaling>
          <c:orientation val="minMax"/>
        </c:scaling>
        <c:axPos val="b"/>
        <c:majorTickMark val="none"/>
        <c:tickLblPos val="nextTo"/>
        <c:crossAx val="43014784"/>
        <c:crosses val="autoZero"/>
        <c:auto val="1"/>
        <c:lblAlgn val="ctr"/>
        <c:lblOffset val="100"/>
      </c:catAx>
      <c:valAx>
        <c:axId val="43014784"/>
        <c:scaling>
          <c:orientation val="minMax"/>
        </c:scaling>
        <c:axPos val="l"/>
        <c:majorGridlines/>
        <c:title>
          <c:tx>
            <c:rich>
              <a:bodyPr rot="-5400000" vert="horz"/>
              <a:lstStyle/>
              <a:p>
                <a:pPr>
                  <a:defRPr/>
                </a:pPr>
                <a:r>
                  <a:rPr lang="it-IT" dirty="0"/>
                  <a:t>% sulla popolazione totale</a:t>
                </a:r>
              </a:p>
            </c:rich>
          </c:tx>
          <c:layout>
            <c:manualLayout>
              <c:xMode val="edge"/>
              <c:yMode val="edge"/>
              <c:x val="1.4381447909146318E-2"/>
              <c:y val="0.31809971999890574"/>
            </c:manualLayout>
          </c:layout>
        </c:title>
        <c:numFmt formatCode="#,##0" sourceLinked="0"/>
        <c:majorTickMark val="none"/>
        <c:tickLblPos val="nextTo"/>
        <c:spPr>
          <a:ln w="9525">
            <a:noFill/>
          </a:ln>
        </c:spPr>
        <c:crossAx val="43013248"/>
        <c:crosses val="autoZero"/>
        <c:crossBetween val="between"/>
      </c:valAx>
    </c:plotArea>
    <c:legend>
      <c:legendPos val="b"/>
    </c:legend>
    <c:plotVisOnly val="1"/>
    <c:dispBlanksAs val="gap"/>
  </c:chart>
  <c:txPr>
    <a:bodyPr/>
    <a:lstStyle/>
    <a:p>
      <a:pPr>
        <a:defRPr sz="1400"/>
      </a:pPr>
      <a:endParaRPr lang="it-IT"/>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it-IT"/>
  <c:chart>
    <c:title>
      <c:tx>
        <c:rich>
          <a:bodyPr/>
          <a:lstStyle/>
          <a:p>
            <a:pPr>
              <a:defRPr sz="2400"/>
            </a:pPr>
            <a:r>
              <a:rPr lang="it-IT" sz="2400" b="0" dirty="0"/>
              <a:t>Percentuale</a:t>
            </a:r>
            <a:r>
              <a:rPr lang="it-IT" sz="2400" b="0" baseline="0" dirty="0"/>
              <a:t> di intervistati che ritiene la rappresentazione della donna nella sfera politico istituzionale </a:t>
            </a:r>
            <a:r>
              <a:rPr lang="it-IT" sz="2400" b="1" i="1" baseline="0" dirty="0" smtClean="0"/>
              <a:t>media/buona</a:t>
            </a:r>
            <a:r>
              <a:rPr lang="it-IT" sz="2400" b="0" baseline="0" dirty="0" smtClean="0"/>
              <a:t> per fascia di età</a:t>
            </a:r>
            <a:endParaRPr lang="it-IT" sz="2400" b="0" dirty="0"/>
          </a:p>
        </c:rich>
      </c:tx>
      <c:layout>
        <c:manualLayout>
          <c:xMode val="edge"/>
          <c:yMode val="edge"/>
          <c:x val="0.10536100174978127"/>
          <c:y val="2.1725760629771329E-3"/>
        </c:manualLayout>
      </c:layout>
    </c:title>
    <c:plotArea>
      <c:layout>
        <c:manualLayout>
          <c:layoutTarget val="inner"/>
          <c:xMode val="edge"/>
          <c:yMode val="edge"/>
          <c:x val="7.4883092738407736E-2"/>
          <c:y val="0.23543414841139357"/>
          <c:w val="0.89039468503937003"/>
          <c:h val="0.62499317687563594"/>
        </c:manualLayout>
      </c:layout>
      <c:barChart>
        <c:barDir val="col"/>
        <c:grouping val="clustered"/>
        <c:ser>
          <c:idx val="0"/>
          <c:order val="0"/>
          <c:tx>
            <c:strRef>
              <c:f>Foglio1!$J$14</c:f>
              <c:strCache>
                <c:ptCount val="1"/>
                <c:pt idx="0">
                  <c:v>sfera politica</c:v>
                </c:pt>
              </c:strCache>
            </c:strRef>
          </c:tx>
          <c:dLbls>
            <c:txPr>
              <a:bodyPr/>
              <a:lstStyle/>
              <a:p>
                <a:pPr>
                  <a:defRPr sz="1400"/>
                </a:pPr>
                <a:endParaRPr lang="it-IT"/>
              </a:p>
            </c:txPr>
            <c:dLblPos val="outEnd"/>
            <c:showVal val="1"/>
          </c:dLbls>
          <c:cat>
            <c:strRef>
              <c:f>Foglio1!$I$15:$I$19</c:f>
              <c:strCache>
                <c:ptCount val="5"/>
                <c:pt idx="0">
                  <c:v>18-30</c:v>
                </c:pt>
                <c:pt idx="1">
                  <c:v>31-40</c:v>
                </c:pt>
                <c:pt idx="2">
                  <c:v>41-50</c:v>
                </c:pt>
                <c:pt idx="3">
                  <c:v>51-70</c:v>
                </c:pt>
                <c:pt idx="4">
                  <c:v>oltre i 70</c:v>
                </c:pt>
              </c:strCache>
            </c:strRef>
          </c:cat>
          <c:val>
            <c:numRef>
              <c:f>Foglio1!$J$15:$J$19</c:f>
              <c:numCache>
                <c:formatCode>General</c:formatCode>
                <c:ptCount val="5"/>
                <c:pt idx="0">
                  <c:v>33.4</c:v>
                </c:pt>
                <c:pt idx="1">
                  <c:v>31.8</c:v>
                </c:pt>
                <c:pt idx="2">
                  <c:v>25.4</c:v>
                </c:pt>
                <c:pt idx="3">
                  <c:v>22.4</c:v>
                </c:pt>
                <c:pt idx="4">
                  <c:v>0</c:v>
                </c:pt>
              </c:numCache>
            </c:numRef>
          </c:val>
        </c:ser>
        <c:ser>
          <c:idx val="1"/>
          <c:order val="1"/>
          <c:tx>
            <c:strRef>
              <c:f>Foglio1!$K$14</c:f>
              <c:strCache>
                <c:ptCount val="1"/>
                <c:pt idx="0">
                  <c:v>sfera istituzionale</c:v>
                </c:pt>
              </c:strCache>
            </c:strRef>
          </c:tx>
          <c:dLbls>
            <c:txPr>
              <a:bodyPr/>
              <a:lstStyle/>
              <a:p>
                <a:pPr>
                  <a:defRPr sz="1400"/>
                </a:pPr>
                <a:endParaRPr lang="it-IT"/>
              </a:p>
            </c:txPr>
            <c:dLblPos val="outEnd"/>
            <c:showVal val="1"/>
          </c:dLbls>
          <c:cat>
            <c:strRef>
              <c:f>Foglio1!$I$15:$I$19</c:f>
              <c:strCache>
                <c:ptCount val="5"/>
                <c:pt idx="0">
                  <c:v>18-30</c:v>
                </c:pt>
                <c:pt idx="1">
                  <c:v>31-40</c:v>
                </c:pt>
                <c:pt idx="2">
                  <c:v>41-50</c:v>
                </c:pt>
                <c:pt idx="3">
                  <c:v>51-70</c:v>
                </c:pt>
                <c:pt idx="4">
                  <c:v>oltre i 70</c:v>
                </c:pt>
              </c:strCache>
            </c:strRef>
          </c:cat>
          <c:val>
            <c:numRef>
              <c:f>Foglio1!$K$15:$K$19</c:f>
              <c:numCache>
                <c:formatCode>General</c:formatCode>
                <c:ptCount val="5"/>
                <c:pt idx="0">
                  <c:v>31.2</c:v>
                </c:pt>
                <c:pt idx="1">
                  <c:v>31.9</c:v>
                </c:pt>
                <c:pt idx="2">
                  <c:v>27.3</c:v>
                </c:pt>
                <c:pt idx="3">
                  <c:v>16.3</c:v>
                </c:pt>
                <c:pt idx="4">
                  <c:v>0</c:v>
                </c:pt>
              </c:numCache>
            </c:numRef>
          </c:val>
        </c:ser>
        <c:gapWidth val="75"/>
        <c:overlap val="-25"/>
        <c:axId val="27613824"/>
        <c:axId val="27619712"/>
      </c:barChart>
      <c:catAx>
        <c:axId val="27613824"/>
        <c:scaling>
          <c:orientation val="minMax"/>
        </c:scaling>
        <c:axPos val="b"/>
        <c:majorTickMark val="none"/>
        <c:tickLblPos val="nextTo"/>
        <c:txPr>
          <a:bodyPr/>
          <a:lstStyle/>
          <a:p>
            <a:pPr>
              <a:defRPr sz="1400" b="1"/>
            </a:pPr>
            <a:endParaRPr lang="it-IT"/>
          </a:p>
        </c:txPr>
        <c:crossAx val="27619712"/>
        <c:crosses val="autoZero"/>
        <c:auto val="1"/>
        <c:lblAlgn val="ctr"/>
        <c:lblOffset val="100"/>
      </c:catAx>
      <c:valAx>
        <c:axId val="27619712"/>
        <c:scaling>
          <c:orientation val="minMax"/>
        </c:scaling>
        <c:axPos val="l"/>
        <c:majorGridlines/>
        <c:numFmt formatCode="General" sourceLinked="1"/>
        <c:majorTickMark val="none"/>
        <c:tickLblPos val="nextTo"/>
        <c:spPr>
          <a:ln w="9525">
            <a:noFill/>
          </a:ln>
        </c:spPr>
        <c:txPr>
          <a:bodyPr/>
          <a:lstStyle/>
          <a:p>
            <a:pPr>
              <a:defRPr sz="1400"/>
            </a:pPr>
            <a:endParaRPr lang="it-IT"/>
          </a:p>
        </c:txPr>
        <c:crossAx val="27613824"/>
        <c:crosses val="autoZero"/>
        <c:crossBetween val="between"/>
      </c:valAx>
    </c:plotArea>
    <c:legend>
      <c:legendPos val="b"/>
      <c:txPr>
        <a:bodyPr/>
        <a:lstStyle/>
        <a:p>
          <a:pPr>
            <a:defRPr sz="1400"/>
          </a:pPr>
          <a:endParaRPr lang="it-IT"/>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it-IT"/>
  <c:chart>
    <c:title>
      <c:tx>
        <c:rich>
          <a:bodyPr/>
          <a:lstStyle/>
          <a:p>
            <a:pPr>
              <a:defRPr/>
            </a:pPr>
            <a:r>
              <a:rPr lang="it-IT" sz="2400" b="0" dirty="0" smtClean="0"/>
              <a:t>Percentuale </a:t>
            </a:r>
            <a:r>
              <a:rPr lang="it-IT" sz="2400" b="0" dirty="0"/>
              <a:t>della popolazione che ritiene la donna </a:t>
            </a:r>
            <a:r>
              <a:rPr lang="it-IT" sz="2400" b="1" i="1" dirty="0"/>
              <a:t>mai</a:t>
            </a:r>
            <a:r>
              <a:rPr lang="it-IT" sz="2400" b="0" dirty="0"/>
              <a:t> o </a:t>
            </a:r>
            <a:r>
              <a:rPr lang="it-IT" sz="2400" b="1" i="1" dirty="0"/>
              <a:t>raramente</a:t>
            </a:r>
            <a:r>
              <a:rPr lang="it-IT" sz="2400" b="0" dirty="0"/>
              <a:t> discriminata, per genere</a:t>
            </a:r>
            <a:r>
              <a:rPr lang="it-IT" sz="2400" b="0" baseline="0" dirty="0"/>
              <a:t> e per le quattro problematiche </a:t>
            </a:r>
            <a:r>
              <a:rPr lang="it-IT" sz="2400" b="0" baseline="0" dirty="0" smtClean="0"/>
              <a:t>rilevate</a:t>
            </a:r>
            <a:endParaRPr lang="it-IT" sz="2400" b="0" dirty="0"/>
          </a:p>
        </c:rich>
      </c:tx>
    </c:title>
    <c:plotArea>
      <c:layout>
        <c:manualLayout>
          <c:layoutTarget val="inner"/>
          <c:xMode val="edge"/>
          <c:yMode val="edge"/>
          <c:x val="8.2562007874015686E-2"/>
          <c:y val="0.28469793038868696"/>
          <c:w val="0.89325043744531962"/>
          <c:h val="0.5030218864570607"/>
        </c:manualLayout>
      </c:layout>
      <c:barChart>
        <c:barDir val="col"/>
        <c:grouping val="clustered"/>
        <c:ser>
          <c:idx val="0"/>
          <c:order val="0"/>
          <c:tx>
            <c:strRef>
              <c:f>Foglio5!$C$74</c:f>
              <c:strCache>
                <c:ptCount val="1"/>
                <c:pt idx="0">
                  <c:v>donne</c:v>
                </c:pt>
              </c:strCache>
            </c:strRef>
          </c:tx>
          <c:dLbls>
            <c:numFmt formatCode="#,##0.0" sourceLinked="0"/>
            <c:txPr>
              <a:bodyPr/>
              <a:lstStyle/>
              <a:p>
                <a:pPr>
                  <a:defRPr sz="1400"/>
                </a:pPr>
                <a:endParaRPr lang="it-IT"/>
              </a:p>
            </c:txPr>
            <c:dLblPos val="outEnd"/>
            <c:showVal val="1"/>
          </c:dLbls>
          <c:cat>
            <c:strRef>
              <c:f>Foglio5!$D$73:$G$73</c:f>
              <c:strCache>
                <c:ptCount val="4"/>
                <c:pt idx="0">
                  <c:v>possibilità di carriere</c:v>
                </c:pt>
                <c:pt idx="1">
                  <c:v>differenza salariale</c:v>
                </c:pt>
                <c:pt idx="2">
                  <c:v>accesso al lavoro</c:v>
                </c:pt>
                <c:pt idx="3">
                  <c:v>livello contrattuale</c:v>
                </c:pt>
              </c:strCache>
            </c:strRef>
          </c:cat>
          <c:val>
            <c:numRef>
              <c:f>Foglio5!$D$74:$G$74</c:f>
              <c:numCache>
                <c:formatCode>General</c:formatCode>
                <c:ptCount val="4"/>
                <c:pt idx="0">
                  <c:v>28.3</c:v>
                </c:pt>
                <c:pt idx="1">
                  <c:v>42.7</c:v>
                </c:pt>
                <c:pt idx="2">
                  <c:v>33.1</c:v>
                </c:pt>
                <c:pt idx="3">
                  <c:v>40.300000000000004</c:v>
                </c:pt>
              </c:numCache>
            </c:numRef>
          </c:val>
        </c:ser>
        <c:ser>
          <c:idx val="1"/>
          <c:order val="1"/>
          <c:tx>
            <c:strRef>
              <c:f>Foglio5!$C$75</c:f>
              <c:strCache>
                <c:ptCount val="1"/>
                <c:pt idx="0">
                  <c:v>uomini</c:v>
                </c:pt>
              </c:strCache>
            </c:strRef>
          </c:tx>
          <c:dLbls>
            <c:numFmt formatCode="#,##0.0" sourceLinked="0"/>
            <c:txPr>
              <a:bodyPr/>
              <a:lstStyle/>
              <a:p>
                <a:pPr>
                  <a:defRPr sz="1400"/>
                </a:pPr>
                <a:endParaRPr lang="it-IT"/>
              </a:p>
            </c:txPr>
            <c:dLblPos val="outEnd"/>
            <c:showVal val="1"/>
          </c:dLbls>
          <c:cat>
            <c:strRef>
              <c:f>Foglio5!$D$73:$G$73</c:f>
              <c:strCache>
                <c:ptCount val="4"/>
                <c:pt idx="0">
                  <c:v>possibilità di carriere</c:v>
                </c:pt>
                <c:pt idx="1">
                  <c:v>differenza salariale</c:v>
                </c:pt>
                <c:pt idx="2">
                  <c:v>accesso al lavoro</c:v>
                </c:pt>
                <c:pt idx="3">
                  <c:v>livello contrattuale</c:v>
                </c:pt>
              </c:strCache>
            </c:strRef>
          </c:cat>
          <c:val>
            <c:numRef>
              <c:f>Foglio5!$D$75:$G$75</c:f>
              <c:numCache>
                <c:formatCode>General</c:formatCode>
                <c:ptCount val="4"/>
                <c:pt idx="0">
                  <c:v>35.9</c:v>
                </c:pt>
                <c:pt idx="1">
                  <c:v>43.7</c:v>
                </c:pt>
                <c:pt idx="2">
                  <c:v>39.1</c:v>
                </c:pt>
                <c:pt idx="3">
                  <c:v>50</c:v>
                </c:pt>
              </c:numCache>
            </c:numRef>
          </c:val>
        </c:ser>
        <c:gapWidth val="75"/>
        <c:overlap val="-25"/>
        <c:axId val="43091456"/>
        <c:axId val="43092992"/>
      </c:barChart>
      <c:catAx>
        <c:axId val="43091456"/>
        <c:scaling>
          <c:orientation val="minMax"/>
        </c:scaling>
        <c:axPos val="b"/>
        <c:majorTickMark val="none"/>
        <c:tickLblPos val="nextTo"/>
        <c:txPr>
          <a:bodyPr/>
          <a:lstStyle/>
          <a:p>
            <a:pPr>
              <a:defRPr sz="1400"/>
            </a:pPr>
            <a:endParaRPr lang="it-IT"/>
          </a:p>
        </c:txPr>
        <c:crossAx val="43092992"/>
        <c:crosses val="autoZero"/>
        <c:auto val="1"/>
        <c:lblAlgn val="ctr"/>
        <c:lblOffset val="100"/>
      </c:catAx>
      <c:valAx>
        <c:axId val="43092992"/>
        <c:scaling>
          <c:orientation val="minMax"/>
        </c:scaling>
        <c:axPos val="l"/>
        <c:majorGridlines/>
        <c:title>
          <c:tx>
            <c:rich>
              <a:bodyPr rot="-5400000" vert="horz"/>
              <a:lstStyle/>
              <a:p>
                <a:pPr>
                  <a:defRPr sz="1400"/>
                </a:pPr>
                <a:r>
                  <a:rPr lang="it-IT" sz="1400"/>
                  <a:t>% sulla</a:t>
                </a:r>
                <a:r>
                  <a:rPr lang="it-IT" sz="1400" baseline="0"/>
                  <a:t> popolazione totale</a:t>
                </a:r>
              </a:p>
            </c:rich>
          </c:tx>
          <c:layout>
            <c:manualLayout>
              <c:xMode val="edge"/>
              <c:yMode val="edge"/>
              <c:x val="1.3560804899387619E-2"/>
              <c:y val="0.29441719590355236"/>
            </c:manualLayout>
          </c:layout>
        </c:title>
        <c:numFmt formatCode="#,##0" sourceLinked="0"/>
        <c:majorTickMark val="none"/>
        <c:tickLblPos val="nextTo"/>
        <c:spPr>
          <a:ln w="9525">
            <a:noFill/>
          </a:ln>
        </c:spPr>
        <c:txPr>
          <a:bodyPr/>
          <a:lstStyle/>
          <a:p>
            <a:pPr>
              <a:defRPr sz="1400"/>
            </a:pPr>
            <a:endParaRPr lang="it-IT"/>
          </a:p>
        </c:txPr>
        <c:crossAx val="43091456"/>
        <c:crosses val="autoZero"/>
        <c:crossBetween val="between"/>
      </c:valAx>
    </c:plotArea>
    <c:legend>
      <c:legendPos val="b"/>
      <c:layout>
        <c:manualLayout>
          <c:xMode val="edge"/>
          <c:yMode val="edge"/>
          <c:x val="0.4123164916885394"/>
          <c:y val="0.89436895900455449"/>
          <c:w val="0.17814479440069991"/>
          <c:h val="5.3896048587193997E-2"/>
        </c:manualLayout>
      </c:layout>
      <c:txPr>
        <a:bodyPr/>
        <a:lstStyle/>
        <a:p>
          <a:pPr>
            <a:defRPr sz="1400"/>
          </a:pPr>
          <a:endParaRPr lang="it-IT"/>
        </a:p>
      </c:txPr>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it-IT"/>
  <c:chart>
    <c:title>
      <c:tx>
        <c:rich>
          <a:bodyPr/>
          <a:lstStyle/>
          <a:p>
            <a:pPr>
              <a:defRPr/>
            </a:pPr>
            <a:r>
              <a:rPr lang="it-IT" sz="2400" b="0" dirty="0"/>
              <a:t>Pensa che avere figli per la donna porti svantaggi nel lavoro?/Pensa che gli uomini abbiano una carriera più facile?</a:t>
            </a:r>
          </a:p>
        </c:rich>
      </c:tx>
      <c:layout>
        <c:manualLayout>
          <c:xMode val="edge"/>
          <c:yMode val="edge"/>
          <c:x val="0.10778484173136157"/>
          <c:y val="0"/>
        </c:manualLayout>
      </c:layout>
    </c:title>
    <c:plotArea>
      <c:layout>
        <c:manualLayout>
          <c:layoutTarget val="inner"/>
          <c:xMode val="edge"/>
          <c:yMode val="edge"/>
          <c:x val="9.270137392462284E-2"/>
          <c:y val="0.22871536891221941"/>
          <c:w val="0.81863729652697903"/>
          <c:h val="0.55505491187247868"/>
        </c:manualLayout>
      </c:layout>
      <c:barChart>
        <c:barDir val="col"/>
        <c:grouping val="clustered"/>
        <c:ser>
          <c:idx val="0"/>
          <c:order val="0"/>
          <c:tx>
            <c:strRef>
              <c:f>Foglio1!$T$38</c:f>
              <c:strCache>
                <c:ptCount val="1"/>
                <c:pt idx="0">
                  <c:v>si</c:v>
                </c:pt>
              </c:strCache>
            </c:strRef>
          </c:tx>
          <c:dLbls>
            <c:numFmt formatCode="#,##0.0" sourceLinked="0"/>
            <c:dLblPos val="outEnd"/>
            <c:showVal val="1"/>
          </c:dLbls>
          <c:cat>
            <c:multiLvlStrRef>
              <c:f>Foglio1!$U$36:$Z$37</c:f>
              <c:multiLvlStrCache>
                <c:ptCount val="6"/>
                <c:lvl>
                  <c:pt idx="0">
                    <c:v>donne</c:v>
                  </c:pt>
                  <c:pt idx="1">
                    <c:v>uomini</c:v>
                  </c:pt>
                  <c:pt idx="2">
                    <c:v>estero</c:v>
                  </c:pt>
                  <c:pt idx="3">
                    <c:v>donne</c:v>
                  </c:pt>
                  <c:pt idx="4">
                    <c:v>uomini</c:v>
                  </c:pt>
                  <c:pt idx="5">
                    <c:v>estero</c:v>
                  </c:pt>
                </c:lvl>
                <c:lvl>
                  <c:pt idx="0">
                    <c:v>svantaggi lavorativi in conseguenza di figli</c:v>
                  </c:pt>
                  <c:pt idx="3">
                    <c:v>uomini hanno carriere più facili</c:v>
                  </c:pt>
                </c:lvl>
              </c:multiLvlStrCache>
            </c:multiLvlStrRef>
          </c:cat>
          <c:val>
            <c:numRef>
              <c:f>Foglio1!$U$38:$Z$38</c:f>
              <c:numCache>
                <c:formatCode>General</c:formatCode>
                <c:ptCount val="6"/>
                <c:pt idx="0">
                  <c:v>93.6</c:v>
                </c:pt>
                <c:pt idx="1">
                  <c:v>84.6</c:v>
                </c:pt>
                <c:pt idx="2">
                  <c:v>100</c:v>
                </c:pt>
                <c:pt idx="3">
                  <c:v>94.5</c:v>
                </c:pt>
                <c:pt idx="4">
                  <c:v>73.099999999999994</c:v>
                </c:pt>
                <c:pt idx="5">
                  <c:v>88.9</c:v>
                </c:pt>
              </c:numCache>
            </c:numRef>
          </c:val>
        </c:ser>
        <c:ser>
          <c:idx val="1"/>
          <c:order val="1"/>
          <c:tx>
            <c:strRef>
              <c:f>Foglio1!$T$39</c:f>
              <c:strCache>
                <c:ptCount val="1"/>
                <c:pt idx="0">
                  <c:v>no</c:v>
                </c:pt>
              </c:strCache>
            </c:strRef>
          </c:tx>
          <c:dLbls>
            <c:numFmt formatCode="#,##0.0" sourceLinked="0"/>
            <c:dLblPos val="outEnd"/>
            <c:showVal val="1"/>
          </c:dLbls>
          <c:cat>
            <c:multiLvlStrRef>
              <c:f>Foglio1!$U$36:$Z$37</c:f>
              <c:multiLvlStrCache>
                <c:ptCount val="6"/>
                <c:lvl>
                  <c:pt idx="0">
                    <c:v>donne</c:v>
                  </c:pt>
                  <c:pt idx="1">
                    <c:v>uomini</c:v>
                  </c:pt>
                  <c:pt idx="2">
                    <c:v>estero</c:v>
                  </c:pt>
                  <c:pt idx="3">
                    <c:v>donne</c:v>
                  </c:pt>
                  <c:pt idx="4">
                    <c:v>uomini</c:v>
                  </c:pt>
                  <c:pt idx="5">
                    <c:v>estero</c:v>
                  </c:pt>
                </c:lvl>
                <c:lvl>
                  <c:pt idx="0">
                    <c:v>svantaggi lavorativi in conseguenza di figli</c:v>
                  </c:pt>
                  <c:pt idx="3">
                    <c:v>uomini hanno carriere più facili</c:v>
                  </c:pt>
                </c:lvl>
              </c:multiLvlStrCache>
            </c:multiLvlStrRef>
          </c:cat>
          <c:val>
            <c:numRef>
              <c:f>Foglio1!$U$39:$Z$39</c:f>
              <c:numCache>
                <c:formatCode>General</c:formatCode>
                <c:ptCount val="6"/>
                <c:pt idx="0">
                  <c:v>6.4</c:v>
                </c:pt>
                <c:pt idx="1">
                  <c:v>15.4</c:v>
                </c:pt>
                <c:pt idx="2">
                  <c:v>0</c:v>
                </c:pt>
                <c:pt idx="3">
                  <c:v>5.5</c:v>
                </c:pt>
                <c:pt idx="4">
                  <c:v>26.9</c:v>
                </c:pt>
                <c:pt idx="5">
                  <c:v>11.1</c:v>
                </c:pt>
              </c:numCache>
            </c:numRef>
          </c:val>
        </c:ser>
        <c:gapWidth val="75"/>
        <c:overlap val="-25"/>
        <c:axId val="43079552"/>
        <c:axId val="43081088"/>
      </c:barChart>
      <c:catAx>
        <c:axId val="43079552"/>
        <c:scaling>
          <c:orientation val="minMax"/>
        </c:scaling>
        <c:axPos val="b"/>
        <c:majorTickMark val="none"/>
        <c:tickLblPos val="nextTo"/>
        <c:crossAx val="43081088"/>
        <c:crosses val="autoZero"/>
        <c:auto val="1"/>
        <c:lblAlgn val="ctr"/>
        <c:lblOffset val="100"/>
      </c:catAx>
      <c:valAx>
        <c:axId val="43081088"/>
        <c:scaling>
          <c:orientation val="minMax"/>
          <c:max val="100"/>
        </c:scaling>
        <c:axPos val="l"/>
        <c:majorGridlines/>
        <c:title>
          <c:tx>
            <c:rich>
              <a:bodyPr rot="-5400000" vert="horz"/>
              <a:lstStyle/>
              <a:p>
                <a:pPr>
                  <a:defRPr/>
                </a:pPr>
                <a:r>
                  <a:rPr lang="it-IT"/>
                  <a:t>% sulla popolazione della rispettiva categoria</a:t>
                </a:r>
              </a:p>
            </c:rich>
          </c:tx>
          <c:layout>
            <c:manualLayout>
              <c:xMode val="edge"/>
              <c:yMode val="edge"/>
              <c:x val="1.6238586159734728E-2"/>
              <c:y val="0.13183217162666305"/>
            </c:manualLayout>
          </c:layout>
        </c:title>
        <c:numFmt formatCode="#,##0" sourceLinked="0"/>
        <c:majorTickMark val="none"/>
        <c:tickLblPos val="nextTo"/>
        <c:spPr>
          <a:ln w="9525">
            <a:noFill/>
          </a:ln>
        </c:spPr>
        <c:crossAx val="43079552"/>
        <c:crosses val="autoZero"/>
        <c:crossBetween val="between"/>
      </c:valAx>
    </c:plotArea>
    <c:legend>
      <c:legendPos val="b"/>
    </c:legend>
    <c:plotVisOnly val="1"/>
    <c:dispBlanksAs val="gap"/>
  </c:chart>
  <c:txPr>
    <a:bodyPr/>
    <a:lstStyle/>
    <a:p>
      <a:pPr>
        <a:defRPr sz="1400"/>
      </a:pPr>
      <a:endParaRPr lang="it-IT"/>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it-IT"/>
  <c:chart>
    <c:title>
      <c:tx>
        <c:rich>
          <a:bodyPr/>
          <a:lstStyle/>
          <a:p>
            <a:pPr>
              <a:defRPr sz="2000"/>
            </a:pPr>
            <a:r>
              <a:rPr lang="en-US" sz="2400" dirty="0" err="1" smtClean="0"/>
              <a:t>Esperienza</a:t>
            </a:r>
            <a:r>
              <a:rPr lang="en-US" sz="2400" dirty="0" smtClean="0"/>
              <a:t> </a:t>
            </a:r>
            <a:r>
              <a:rPr lang="en-US" sz="2400" dirty="0"/>
              <a:t>di </a:t>
            </a:r>
            <a:r>
              <a:rPr lang="en-US" sz="2400" dirty="0" err="1"/>
              <a:t>casi</a:t>
            </a:r>
            <a:r>
              <a:rPr lang="en-US" sz="2400" dirty="0"/>
              <a:t> di </a:t>
            </a:r>
            <a:r>
              <a:rPr lang="en-US" sz="2400" dirty="0" err="1"/>
              <a:t>discriminazione</a:t>
            </a:r>
            <a:r>
              <a:rPr lang="en-US" sz="2400" dirty="0"/>
              <a:t> di </a:t>
            </a:r>
            <a:r>
              <a:rPr lang="en-US" sz="2400" dirty="0" err="1"/>
              <a:t>genere</a:t>
            </a:r>
            <a:r>
              <a:rPr lang="en-US" sz="2400" dirty="0"/>
              <a:t> in </a:t>
            </a:r>
            <a:r>
              <a:rPr lang="en-US" sz="2400" dirty="0" err="1"/>
              <a:t>ambito</a:t>
            </a:r>
            <a:r>
              <a:rPr lang="en-US" sz="2400" dirty="0"/>
              <a:t> </a:t>
            </a:r>
            <a:r>
              <a:rPr lang="en-US" sz="2400" dirty="0" err="1"/>
              <a:t>lavorativo</a:t>
            </a:r>
            <a:endParaRPr lang="en-US" sz="2400" dirty="0"/>
          </a:p>
        </c:rich>
      </c:tx>
    </c:title>
    <c:plotArea>
      <c:layout>
        <c:manualLayout>
          <c:layoutTarget val="inner"/>
          <c:xMode val="edge"/>
          <c:yMode val="edge"/>
          <c:x val="0.11300240594925642"/>
          <c:y val="0.22871536891221941"/>
          <c:w val="0.8564420384951914"/>
          <c:h val="0.54380978419364245"/>
        </c:manualLayout>
      </c:layout>
      <c:barChart>
        <c:barDir val="col"/>
        <c:grouping val="clustered"/>
        <c:ser>
          <c:idx val="0"/>
          <c:order val="0"/>
          <c:tx>
            <c:strRef>
              <c:f>Foglio9!$B$8</c:f>
              <c:strCache>
                <c:ptCount val="1"/>
                <c:pt idx="0">
                  <c:v>conosce casi di discriminazione di genere sul lavoro</c:v>
                </c:pt>
              </c:strCache>
            </c:strRef>
          </c:tx>
          <c:dLbls>
            <c:dLblPos val="outEnd"/>
            <c:showVal val="1"/>
          </c:dLbls>
          <c:cat>
            <c:strRef>
              <c:f>Foglio9!$C$7:$F$7</c:f>
              <c:strCache>
                <c:ptCount val="4"/>
                <c:pt idx="0">
                  <c:v>donne </c:v>
                </c:pt>
                <c:pt idx="1">
                  <c:v>uomini </c:v>
                </c:pt>
                <c:pt idx="2">
                  <c:v>residenti in italia</c:v>
                </c:pt>
                <c:pt idx="3">
                  <c:v>residenti all'estero</c:v>
                </c:pt>
              </c:strCache>
            </c:strRef>
          </c:cat>
          <c:val>
            <c:numRef>
              <c:f>Foglio9!$C$8:$F$8</c:f>
              <c:numCache>
                <c:formatCode>General</c:formatCode>
                <c:ptCount val="4"/>
                <c:pt idx="0">
                  <c:v>78.599999999999994</c:v>
                </c:pt>
                <c:pt idx="1">
                  <c:v>44</c:v>
                </c:pt>
                <c:pt idx="2">
                  <c:v>70.5</c:v>
                </c:pt>
                <c:pt idx="3">
                  <c:v>33.300000000000004</c:v>
                </c:pt>
              </c:numCache>
            </c:numRef>
          </c:val>
        </c:ser>
        <c:gapWidth val="75"/>
        <c:overlap val="-25"/>
        <c:axId val="43277696"/>
        <c:axId val="43280256"/>
      </c:barChart>
      <c:catAx>
        <c:axId val="43277696"/>
        <c:scaling>
          <c:orientation val="minMax"/>
        </c:scaling>
        <c:axPos val="b"/>
        <c:majorTickMark val="none"/>
        <c:tickLblPos val="nextTo"/>
        <c:crossAx val="43280256"/>
        <c:crosses val="autoZero"/>
        <c:auto val="1"/>
        <c:lblAlgn val="ctr"/>
        <c:lblOffset val="100"/>
      </c:catAx>
      <c:valAx>
        <c:axId val="43280256"/>
        <c:scaling>
          <c:orientation val="minMax"/>
        </c:scaling>
        <c:axPos val="l"/>
        <c:majorGridlines/>
        <c:title>
          <c:tx>
            <c:rich>
              <a:bodyPr rot="-5400000" vert="horz"/>
              <a:lstStyle/>
              <a:p>
                <a:pPr>
                  <a:defRPr/>
                </a:pPr>
                <a:r>
                  <a:rPr lang="en-US"/>
                  <a:t>% sulla popolazione della rispettiva categoria</a:t>
                </a:r>
              </a:p>
            </c:rich>
          </c:tx>
          <c:layout>
            <c:manualLayout>
              <c:xMode val="edge"/>
              <c:yMode val="edge"/>
              <c:x val="1.9444444444444445E-2"/>
              <c:y val="0.14075240594925639"/>
            </c:manualLayout>
          </c:layout>
        </c:title>
        <c:numFmt formatCode="General" sourceLinked="1"/>
        <c:majorTickMark val="none"/>
        <c:tickLblPos val="nextTo"/>
        <c:spPr>
          <a:ln w="9525">
            <a:noFill/>
          </a:ln>
        </c:spPr>
        <c:crossAx val="43277696"/>
        <c:crosses val="autoZero"/>
        <c:crossBetween val="between"/>
      </c:valAx>
    </c:plotArea>
    <c:legend>
      <c:legendPos val="b"/>
    </c:legend>
    <c:plotVisOnly val="1"/>
    <c:dispBlanksAs val="gap"/>
  </c:chart>
  <c:txPr>
    <a:bodyPr/>
    <a:lstStyle/>
    <a:p>
      <a:pPr>
        <a:defRPr sz="1400"/>
      </a:pPr>
      <a:endParaRPr lang="it-IT"/>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it-IT"/>
  <c:chart>
    <c:title>
      <c:tx>
        <c:rich>
          <a:bodyPr/>
          <a:lstStyle/>
          <a:p>
            <a:pPr>
              <a:defRPr/>
            </a:pPr>
            <a:r>
              <a:rPr lang="it-IT" sz="2400" dirty="0" smtClean="0"/>
              <a:t>Possibili </a:t>
            </a:r>
            <a:r>
              <a:rPr lang="it-IT" sz="2400" dirty="0"/>
              <a:t>modalità di </a:t>
            </a:r>
            <a:r>
              <a:rPr lang="it-IT" sz="2400" dirty="0" smtClean="0"/>
              <a:t>risoluzione </a:t>
            </a:r>
            <a:r>
              <a:rPr lang="it-IT" sz="2400" dirty="0"/>
              <a:t>dei casi di discriminazione in ambito lavorativo</a:t>
            </a:r>
          </a:p>
        </c:rich>
      </c:tx>
      <c:layout>
        <c:manualLayout>
          <c:xMode val="edge"/>
          <c:yMode val="edge"/>
          <c:x val="0.1094926163601436"/>
          <c:y val="0"/>
        </c:manualLayout>
      </c:layout>
    </c:title>
    <c:plotArea>
      <c:layout>
        <c:manualLayout>
          <c:layoutTarget val="inner"/>
          <c:xMode val="edge"/>
          <c:yMode val="edge"/>
          <c:x val="0.1014657485157532"/>
          <c:y val="0.22871536891221941"/>
          <c:w val="0.83020804246966062"/>
          <c:h val="0.59880030621172353"/>
        </c:manualLayout>
      </c:layout>
      <c:barChart>
        <c:barDir val="col"/>
        <c:grouping val="clustered"/>
        <c:ser>
          <c:idx val="0"/>
          <c:order val="0"/>
          <c:dLbls>
            <c:dLblPos val="outEnd"/>
            <c:showVal val="1"/>
          </c:dLbls>
          <c:cat>
            <c:strRef>
              <c:f>Foglio3!$D$3:$D$8</c:f>
              <c:strCache>
                <c:ptCount val="6"/>
                <c:pt idx="0">
                  <c:v>licenziamento</c:v>
                </c:pt>
                <c:pt idx="1">
                  <c:v>vie legali</c:v>
                </c:pt>
                <c:pt idx="2">
                  <c:v>segnalazione mass media</c:v>
                </c:pt>
                <c:pt idx="3">
                  <c:v>cambiamento mansione</c:v>
                </c:pt>
                <c:pt idx="4">
                  <c:v>caso non risolto </c:v>
                </c:pt>
                <c:pt idx="5">
                  <c:v>altro</c:v>
                </c:pt>
              </c:strCache>
            </c:strRef>
          </c:cat>
          <c:val>
            <c:numRef>
              <c:f>Foglio3!$E$3:$E$8</c:f>
              <c:numCache>
                <c:formatCode>0.0</c:formatCode>
                <c:ptCount val="6"/>
                <c:pt idx="0">
                  <c:v>20.147420147420146</c:v>
                </c:pt>
                <c:pt idx="1">
                  <c:v>11.793611793611758</c:v>
                </c:pt>
                <c:pt idx="2">
                  <c:v>4.9140049140049085</c:v>
                </c:pt>
                <c:pt idx="3">
                  <c:v>24.93857493857487</c:v>
                </c:pt>
                <c:pt idx="4">
                  <c:v>29.852579852579769</c:v>
                </c:pt>
                <c:pt idx="5">
                  <c:v>8.3538083538083878</c:v>
                </c:pt>
              </c:numCache>
            </c:numRef>
          </c:val>
        </c:ser>
        <c:gapWidth val="75"/>
        <c:overlap val="-25"/>
        <c:axId val="43287680"/>
        <c:axId val="43289216"/>
      </c:barChart>
      <c:catAx>
        <c:axId val="43287680"/>
        <c:scaling>
          <c:orientation val="minMax"/>
        </c:scaling>
        <c:axPos val="b"/>
        <c:majorTickMark val="none"/>
        <c:tickLblPos val="nextTo"/>
        <c:crossAx val="43289216"/>
        <c:crosses val="autoZero"/>
        <c:auto val="1"/>
        <c:lblAlgn val="ctr"/>
        <c:lblOffset val="100"/>
      </c:catAx>
      <c:valAx>
        <c:axId val="43289216"/>
        <c:scaling>
          <c:orientation val="minMax"/>
        </c:scaling>
        <c:axPos val="l"/>
        <c:majorGridlines/>
        <c:title>
          <c:tx>
            <c:rich>
              <a:bodyPr rot="-5400000" vert="horz"/>
              <a:lstStyle/>
              <a:p>
                <a:pPr>
                  <a:defRPr/>
                </a:pPr>
                <a:r>
                  <a:rPr lang="it-IT"/>
                  <a:t>% sul totale dei casi rilevati</a:t>
                </a:r>
              </a:p>
            </c:rich>
          </c:tx>
          <c:layout>
            <c:manualLayout>
              <c:xMode val="edge"/>
              <c:yMode val="edge"/>
              <c:x val="7.3800738007380124E-3"/>
              <c:y val="0.30558070866141851"/>
            </c:manualLayout>
          </c:layout>
        </c:title>
        <c:numFmt formatCode="0.0" sourceLinked="1"/>
        <c:majorTickMark val="none"/>
        <c:tickLblPos val="nextTo"/>
        <c:spPr>
          <a:ln w="9525">
            <a:noFill/>
          </a:ln>
        </c:spPr>
        <c:crossAx val="43287680"/>
        <c:crosses val="autoZero"/>
        <c:crossBetween val="between"/>
      </c:valAx>
    </c:plotArea>
    <c:plotVisOnly val="1"/>
    <c:dispBlanksAs val="gap"/>
  </c:chart>
  <c:txPr>
    <a:bodyPr/>
    <a:lstStyle/>
    <a:p>
      <a:pPr>
        <a:defRPr sz="1400"/>
      </a:pPr>
      <a:endParaRPr lang="it-IT"/>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FDD4C9B1-B8EB-492D-926E-B5D3254ED337}" type="datetimeFigureOut">
              <a:rPr lang="it-IT"/>
              <a:pPr>
                <a:defRPr/>
              </a:pPr>
              <a:t>09/06/2014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B7D44CA-A95E-4B10-A8A5-05CCC54F658F}"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1F56CA93-BBBF-4BA7-8CFB-808A2813D6EA}" type="datetimeFigureOut">
              <a:rPr lang="it-IT"/>
              <a:pPr>
                <a:defRPr/>
              </a:pPr>
              <a:t>09/06/2014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86805275-7976-491C-B694-026F6919A1D8}"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31C8CDD4-DB53-42F6-9D31-11CF9F61448C}" type="datetimeFigureOut">
              <a:rPr lang="it-IT"/>
              <a:pPr>
                <a:defRPr/>
              </a:pPr>
              <a:t>09/06/2014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545AE357-6490-4989-9D3D-38CC567A750C}"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21C1717F-AED6-48D0-AA45-84B98266A4D5}" type="datetimeFigureOut">
              <a:rPr lang="it-IT"/>
              <a:pPr>
                <a:defRPr/>
              </a:pPr>
              <a:t>09/06/2014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C750D0D-DE1F-4D6D-81B4-6DB6010161E3}"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955DF4DA-4BCE-4B96-9F8B-00D4DB93A849}" type="datetimeFigureOut">
              <a:rPr lang="it-IT"/>
              <a:pPr>
                <a:defRPr/>
              </a:pPr>
              <a:t>09/06/2014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5E3C3E31-6DD5-412F-98E9-FA7E0233E9C1}"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70DEFC9A-B9D4-4A57-8B36-B15AA4A777BF}" type="datetimeFigureOut">
              <a:rPr lang="it-IT"/>
              <a:pPr>
                <a:defRPr/>
              </a:pPr>
              <a:t>09/06/2014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7464179-2B39-4595-9952-3B12BD2989FD}"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15CCE193-D2ED-4F22-B89A-D2448C606695}" type="datetimeFigureOut">
              <a:rPr lang="it-IT"/>
              <a:pPr>
                <a:defRPr/>
              </a:pPr>
              <a:t>09/06/2014</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5102932E-B910-4E8F-BAFC-A228B6A9A314}"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52956F93-800D-4ACF-9BAC-EF5D3EB6E901}" type="datetimeFigureOut">
              <a:rPr lang="it-IT"/>
              <a:pPr>
                <a:defRPr/>
              </a:pPr>
              <a:t>09/06/2014</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BE5944B8-B571-458E-9BC2-96AD9E0A86CA}"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9608FFE3-FFF3-4474-A66B-841CAAADB4FD}" type="datetimeFigureOut">
              <a:rPr lang="it-IT"/>
              <a:pPr>
                <a:defRPr/>
              </a:pPr>
              <a:t>09/06/2014</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AD9DC668-9A80-401F-9A0F-116B357DB76A}"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D460D70D-1FE8-44A8-806D-E1D38B8E216A}" type="datetimeFigureOut">
              <a:rPr lang="it-IT"/>
              <a:pPr>
                <a:defRPr/>
              </a:pPr>
              <a:t>09/06/2014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BB779F2-FE8D-453B-834A-57AD189BD952}"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061D08BE-EC8C-40F3-99AD-221C9A2F340F}" type="datetimeFigureOut">
              <a:rPr lang="it-IT"/>
              <a:pPr>
                <a:defRPr/>
              </a:pPr>
              <a:t>09/06/2014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B419E903-7FCC-46C2-994D-D5881A6DD5F2}"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13BBE5DC-1D55-4C1B-9B3E-57115D6137B4}" type="datetimeFigureOut">
              <a:rPr lang="it-IT"/>
              <a:pPr>
                <a:defRPr/>
              </a:pPr>
              <a:t>09/06/2014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44556E62-F8F5-4CDB-9AB4-F380FEFCCEFE}"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314" name="Picture 2" descr="C:\Users\matteo\Dropbox\ricerca MDC\PARI OPPORTUNITà\logo_mdc_footer.jpg"/>
          <p:cNvPicPr>
            <a:picLocks noChangeAspect="1" noChangeArrowheads="1"/>
          </p:cNvPicPr>
          <p:nvPr/>
        </p:nvPicPr>
        <p:blipFill>
          <a:blip r:embed="rId2"/>
          <a:srcRect/>
          <a:stretch>
            <a:fillRect/>
          </a:stretch>
        </p:blipFill>
        <p:spPr bwMode="auto">
          <a:xfrm>
            <a:off x="395288" y="0"/>
            <a:ext cx="1296987" cy="1223963"/>
          </a:xfrm>
          <a:prstGeom prst="rect">
            <a:avLst/>
          </a:prstGeom>
          <a:noFill/>
          <a:ln w="9525">
            <a:noFill/>
            <a:miter lim="800000"/>
            <a:headEnd/>
            <a:tailEnd/>
          </a:ln>
        </p:spPr>
      </p:pic>
      <p:pic>
        <p:nvPicPr>
          <p:cNvPr id="13315" name="Picture 3" descr="C:\Users\matteo\Dropbox\ricerca MDC\PARI OPPORTUNITà\LogoPariOpportunità1-198x300.jpg"/>
          <p:cNvPicPr>
            <a:picLocks noChangeAspect="1" noChangeArrowheads="1"/>
          </p:cNvPicPr>
          <p:nvPr/>
        </p:nvPicPr>
        <p:blipFill>
          <a:blip r:embed="rId3"/>
          <a:srcRect/>
          <a:stretch>
            <a:fillRect/>
          </a:stretch>
        </p:blipFill>
        <p:spPr bwMode="auto">
          <a:xfrm>
            <a:off x="3059113" y="3573463"/>
            <a:ext cx="2881312" cy="2735262"/>
          </a:xfrm>
          <a:prstGeom prst="rect">
            <a:avLst/>
          </a:prstGeom>
          <a:noFill/>
          <a:ln w="9525">
            <a:noFill/>
            <a:miter lim="800000"/>
            <a:headEnd/>
            <a:tailEnd/>
          </a:ln>
        </p:spPr>
      </p:pic>
      <p:pic>
        <p:nvPicPr>
          <p:cNvPr id="13316" name="Picture 4" descr="C:\Users\matteo\Dropbox\ricerca MDC\PARI OPPORTUNITà\logo.jpg"/>
          <p:cNvPicPr>
            <a:picLocks noChangeAspect="1" noChangeArrowheads="1"/>
          </p:cNvPicPr>
          <p:nvPr/>
        </p:nvPicPr>
        <p:blipFill>
          <a:blip r:embed="rId4"/>
          <a:srcRect/>
          <a:stretch>
            <a:fillRect/>
          </a:stretch>
        </p:blipFill>
        <p:spPr bwMode="auto">
          <a:xfrm>
            <a:off x="7019925" y="0"/>
            <a:ext cx="1296988" cy="1171575"/>
          </a:xfrm>
          <a:prstGeom prst="rect">
            <a:avLst/>
          </a:prstGeom>
          <a:noFill/>
          <a:ln w="9525">
            <a:noFill/>
            <a:miter lim="800000"/>
            <a:headEnd/>
            <a:tailEnd/>
          </a:ln>
        </p:spPr>
      </p:pic>
      <p:pic>
        <p:nvPicPr>
          <p:cNvPr id="13317" name="Picture 5" descr="C:\Users\matteo\Dropbox\ricerca MDC\PARI OPPORTUNITà\logo_ministero_lavoro.jpg"/>
          <p:cNvPicPr>
            <a:picLocks noChangeAspect="1" noChangeArrowheads="1"/>
          </p:cNvPicPr>
          <p:nvPr/>
        </p:nvPicPr>
        <p:blipFill>
          <a:blip r:embed="rId5"/>
          <a:srcRect/>
          <a:stretch>
            <a:fillRect/>
          </a:stretch>
        </p:blipFill>
        <p:spPr bwMode="auto">
          <a:xfrm>
            <a:off x="3635375" y="0"/>
            <a:ext cx="1441450" cy="1368425"/>
          </a:xfrm>
          <a:prstGeom prst="rect">
            <a:avLst/>
          </a:prstGeom>
          <a:noFill/>
          <a:ln w="9525">
            <a:noFill/>
            <a:miter lim="800000"/>
            <a:headEnd/>
            <a:tailEnd/>
          </a:ln>
        </p:spPr>
      </p:pic>
      <p:sp>
        <p:nvSpPr>
          <p:cNvPr id="8" name="Rettangolo 7"/>
          <p:cNvSpPr/>
          <p:nvPr/>
        </p:nvSpPr>
        <p:spPr>
          <a:xfrm>
            <a:off x="250825" y="5589588"/>
            <a:ext cx="2736850" cy="368300"/>
          </a:xfrm>
          <a:prstGeom prst="rect">
            <a:avLst/>
          </a:prstGeom>
        </p:spPr>
        <p:txBody>
          <a:bodyPr>
            <a:spAutoFit/>
          </a:bodyPr>
          <a:lstStyle/>
          <a:p>
            <a:pPr fontAlgn="auto">
              <a:spcBef>
                <a:spcPts val="0"/>
              </a:spcBef>
              <a:spcAft>
                <a:spcPts val="0"/>
              </a:spcAft>
              <a:defRPr/>
            </a:pPr>
            <a:r>
              <a:rPr lang="it-IT" dirty="0">
                <a:solidFill>
                  <a:schemeClr val="bg1">
                    <a:lumMod val="50000"/>
                  </a:schemeClr>
                </a:solidFill>
                <a:latin typeface="+mj-lt"/>
                <a:cs typeface="+mn-cs"/>
              </a:rPr>
              <a:t>matteo.luppi@uniroma1.it</a:t>
            </a:r>
            <a:endParaRPr lang="it-IT" dirty="0">
              <a:solidFill>
                <a:schemeClr val="bg1">
                  <a:lumMod val="50000"/>
                </a:schemeClr>
              </a:solidFill>
              <a:latin typeface="+mj-lt"/>
              <a:cs typeface="+mn-cs"/>
            </a:endParaRPr>
          </a:p>
        </p:txBody>
      </p:sp>
      <p:sp>
        <p:nvSpPr>
          <p:cNvPr id="9" name="Rettangolo 8"/>
          <p:cNvSpPr/>
          <p:nvPr/>
        </p:nvSpPr>
        <p:spPr>
          <a:xfrm>
            <a:off x="6011863" y="5589588"/>
            <a:ext cx="2474912" cy="368300"/>
          </a:xfrm>
          <a:prstGeom prst="rect">
            <a:avLst/>
          </a:prstGeom>
        </p:spPr>
        <p:txBody>
          <a:bodyPr wrap="none">
            <a:spAutoFit/>
          </a:bodyPr>
          <a:lstStyle/>
          <a:p>
            <a:pPr fontAlgn="auto">
              <a:spcBef>
                <a:spcPts val="0"/>
              </a:spcBef>
              <a:spcAft>
                <a:spcPts val="0"/>
              </a:spcAft>
              <a:defRPr/>
            </a:pPr>
            <a:r>
              <a:rPr lang="it-IT" dirty="0">
                <a:solidFill>
                  <a:schemeClr val="bg1">
                    <a:lumMod val="50000"/>
                  </a:schemeClr>
                </a:solidFill>
                <a:latin typeface="+mn-lt"/>
                <a:cs typeface="+mn-cs"/>
              </a:rPr>
              <a:t>sara.picchi@uniroma1.it</a:t>
            </a:r>
            <a:endParaRPr lang="it-IT" dirty="0">
              <a:solidFill>
                <a:schemeClr val="bg1">
                  <a:lumMod val="50000"/>
                </a:schemeClr>
              </a:solidFill>
              <a:latin typeface="+mn-lt"/>
              <a:cs typeface="+mn-cs"/>
            </a:endParaRPr>
          </a:p>
        </p:txBody>
      </p:sp>
      <p:sp>
        <p:nvSpPr>
          <p:cNvPr id="13320" name="Rettangolo 9"/>
          <p:cNvSpPr>
            <a:spLocks noChangeArrowheads="1"/>
          </p:cNvSpPr>
          <p:nvPr/>
        </p:nvSpPr>
        <p:spPr bwMode="auto">
          <a:xfrm>
            <a:off x="900113" y="1557338"/>
            <a:ext cx="7451725" cy="1754187"/>
          </a:xfrm>
          <a:prstGeom prst="rect">
            <a:avLst/>
          </a:prstGeom>
          <a:noFill/>
          <a:ln w="9525">
            <a:noFill/>
            <a:miter lim="800000"/>
            <a:headEnd/>
            <a:tailEnd/>
          </a:ln>
        </p:spPr>
        <p:txBody>
          <a:bodyPr>
            <a:spAutoFit/>
          </a:bodyPr>
          <a:lstStyle/>
          <a:p>
            <a:pPr algn="ctr"/>
            <a:r>
              <a:rPr lang="it-IT" sz="3600" b="1">
                <a:latin typeface="Calibri" pitchFamily="34" charset="0"/>
              </a:rPr>
              <a:t>DALLE PARI OPPORTUNITA’ ALLA PARTECIPAZIONE PROTAGONISTA: risultati della ricerca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olo 1"/>
          <p:cNvSpPr>
            <a:spLocks noGrp="1"/>
          </p:cNvSpPr>
          <p:nvPr>
            <p:ph type="title"/>
          </p:nvPr>
        </p:nvSpPr>
        <p:spPr>
          <a:xfrm>
            <a:off x="468313" y="0"/>
            <a:ext cx="8229600" cy="1143000"/>
          </a:xfrm>
        </p:spPr>
        <p:txBody>
          <a:bodyPr/>
          <a:lstStyle/>
          <a:p>
            <a:r>
              <a:rPr lang="it-IT" sz="3600" b="1" smtClean="0"/>
              <a:t>La percezione della discriminazione di genere </a:t>
            </a:r>
          </a:p>
        </p:txBody>
      </p:sp>
      <p:graphicFrame>
        <p:nvGraphicFramePr>
          <p:cNvPr id="4" name="Segnaposto contenuto 3"/>
          <p:cNvGraphicFramePr>
            <a:graphicFrameLocks noGrp="1"/>
          </p:cNvGraphicFramePr>
          <p:nvPr>
            <p:ph idx="1"/>
          </p:nvPr>
        </p:nvGraphicFramePr>
        <p:xfrm>
          <a:off x="0" y="1340768"/>
          <a:ext cx="9756576" cy="4968552"/>
        </p:xfrm>
        <a:graphic>
          <a:graphicData uri="http://schemas.openxmlformats.org/drawingml/2006/chart">
            <c:chart xmlns:c="http://schemas.openxmlformats.org/drawingml/2006/chart" xmlns:r="http://schemas.openxmlformats.org/officeDocument/2006/relationships" r:id="rId2"/>
          </a:graphicData>
        </a:graphic>
      </p:graphicFrame>
      <p:pic>
        <p:nvPicPr>
          <p:cNvPr id="22531" name="Picture 2" descr="C:\Users\matteo\Dropbox\ricerca MDC\PARI OPPORTUNITà\logo_mdc_footer.jpg"/>
          <p:cNvPicPr>
            <a:picLocks noChangeAspect="1" noChangeArrowheads="1"/>
          </p:cNvPicPr>
          <p:nvPr/>
        </p:nvPicPr>
        <p:blipFill>
          <a:blip r:embed="rId3"/>
          <a:srcRect/>
          <a:stretch>
            <a:fillRect/>
          </a:stretch>
        </p:blipFill>
        <p:spPr bwMode="auto">
          <a:xfrm>
            <a:off x="7956550" y="5949950"/>
            <a:ext cx="1187450" cy="908050"/>
          </a:xfrm>
          <a:prstGeom prst="rect">
            <a:avLst/>
          </a:prstGeom>
          <a:noFill/>
          <a:ln w="9525">
            <a:noFill/>
            <a:miter lim="800000"/>
            <a:headEnd/>
            <a:tailEnd/>
          </a:ln>
        </p:spPr>
      </p:pic>
      <p:sp>
        <p:nvSpPr>
          <p:cNvPr id="7" name="Rettangolo 6"/>
          <p:cNvSpPr/>
          <p:nvPr/>
        </p:nvSpPr>
        <p:spPr>
          <a:xfrm>
            <a:off x="2555875" y="6381750"/>
            <a:ext cx="4392613" cy="307975"/>
          </a:xfrm>
          <a:prstGeom prst="rect">
            <a:avLst/>
          </a:prstGeom>
        </p:spPr>
        <p:txBody>
          <a:bodyPr>
            <a:spAutoFit/>
          </a:bodyPr>
          <a:lstStyle/>
          <a:p>
            <a:pPr fontAlgn="auto">
              <a:spcBef>
                <a:spcPts val="0"/>
              </a:spcBef>
              <a:spcAft>
                <a:spcPts val="0"/>
              </a:spcAft>
              <a:defRPr/>
            </a:pPr>
            <a:r>
              <a:rPr lang="it-IT" sz="1400" i="1" dirty="0">
                <a:solidFill>
                  <a:schemeClr val="bg1">
                    <a:lumMod val="50000"/>
                  </a:schemeClr>
                </a:solidFill>
                <a:latin typeface="+mn-lt"/>
                <a:cs typeface="+mn-cs"/>
              </a:rPr>
              <a:t>Dalle pari opportunità alla partecipazione protagonista</a:t>
            </a:r>
            <a:endParaRPr lang="it-IT" sz="1400" i="1"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388" y="274638"/>
            <a:ext cx="8964612" cy="1143000"/>
          </a:xfrm>
        </p:spPr>
        <p:txBody>
          <a:bodyPr rtlCol="0">
            <a:normAutofit fontScale="90000"/>
          </a:bodyPr>
          <a:lstStyle/>
          <a:p>
            <a:pPr fontAlgn="auto">
              <a:spcAft>
                <a:spcPts val="0"/>
              </a:spcAft>
              <a:defRPr/>
            </a:pPr>
            <a:r>
              <a:rPr lang="it-IT" sz="4000" b="1" dirty="0" smtClean="0"/>
              <a:t>Esperienza della discriminazione di genere (1/2)</a:t>
            </a:r>
            <a:endParaRPr lang="it-IT" sz="4000" b="1" dirty="0"/>
          </a:p>
        </p:txBody>
      </p:sp>
      <p:graphicFrame>
        <p:nvGraphicFramePr>
          <p:cNvPr id="4" name="Segnaposto contenuto 3"/>
          <p:cNvGraphicFramePr>
            <a:graphicFrameLocks noGrp="1"/>
          </p:cNvGraphicFramePr>
          <p:nvPr>
            <p:ph idx="1"/>
          </p:nvPr>
        </p:nvGraphicFramePr>
        <p:xfrm>
          <a:off x="0" y="1484784"/>
          <a:ext cx="9144000" cy="4641379"/>
        </p:xfrm>
        <a:graphic>
          <a:graphicData uri="http://schemas.openxmlformats.org/drawingml/2006/chart">
            <c:chart xmlns:c="http://schemas.openxmlformats.org/drawingml/2006/chart" xmlns:r="http://schemas.openxmlformats.org/officeDocument/2006/relationships" r:id="rId2"/>
          </a:graphicData>
        </a:graphic>
      </p:graphicFrame>
      <p:pic>
        <p:nvPicPr>
          <p:cNvPr id="23555" name="Picture 2" descr="C:\Users\matteo\Dropbox\ricerca MDC\PARI OPPORTUNITà\logo_mdc_footer.jpg"/>
          <p:cNvPicPr>
            <a:picLocks noChangeAspect="1" noChangeArrowheads="1"/>
          </p:cNvPicPr>
          <p:nvPr/>
        </p:nvPicPr>
        <p:blipFill>
          <a:blip r:embed="rId3"/>
          <a:srcRect/>
          <a:stretch>
            <a:fillRect/>
          </a:stretch>
        </p:blipFill>
        <p:spPr bwMode="auto">
          <a:xfrm>
            <a:off x="7956550" y="5949950"/>
            <a:ext cx="1187450" cy="908050"/>
          </a:xfrm>
          <a:prstGeom prst="rect">
            <a:avLst/>
          </a:prstGeom>
          <a:noFill/>
          <a:ln w="9525">
            <a:noFill/>
            <a:miter lim="800000"/>
            <a:headEnd/>
            <a:tailEnd/>
          </a:ln>
        </p:spPr>
      </p:pic>
      <p:sp>
        <p:nvSpPr>
          <p:cNvPr id="6" name="Rettangolo 5"/>
          <p:cNvSpPr/>
          <p:nvPr/>
        </p:nvSpPr>
        <p:spPr>
          <a:xfrm>
            <a:off x="2555875" y="6381750"/>
            <a:ext cx="4392613" cy="307975"/>
          </a:xfrm>
          <a:prstGeom prst="rect">
            <a:avLst/>
          </a:prstGeom>
        </p:spPr>
        <p:txBody>
          <a:bodyPr>
            <a:spAutoFit/>
          </a:bodyPr>
          <a:lstStyle/>
          <a:p>
            <a:pPr fontAlgn="auto">
              <a:spcBef>
                <a:spcPts val="0"/>
              </a:spcBef>
              <a:spcAft>
                <a:spcPts val="0"/>
              </a:spcAft>
              <a:defRPr/>
            </a:pPr>
            <a:r>
              <a:rPr lang="it-IT" sz="1400" i="1" dirty="0">
                <a:solidFill>
                  <a:schemeClr val="bg1">
                    <a:lumMod val="50000"/>
                  </a:schemeClr>
                </a:solidFill>
                <a:latin typeface="+mn-lt"/>
                <a:cs typeface="+mn-cs"/>
              </a:rPr>
              <a:t>Dalle pari opportunità alla partecipazione protagonista</a:t>
            </a:r>
            <a:endParaRPr lang="it-IT" sz="1400" i="1"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olo 1"/>
          <p:cNvSpPr>
            <a:spLocks noGrp="1"/>
          </p:cNvSpPr>
          <p:nvPr>
            <p:ph type="title"/>
          </p:nvPr>
        </p:nvSpPr>
        <p:spPr>
          <a:xfrm>
            <a:off x="0" y="274638"/>
            <a:ext cx="8964613" cy="1143000"/>
          </a:xfrm>
        </p:spPr>
        <p:txBody>
          <a:bodyPr/>
          <a:lstStyle/>
          <a:p>
            <a:r>
              <a:rPr lang="it-IT" sz="3600" b="1" smtClean="0"/>
              <a:t>Esperienza della discriminazione di genere (2/2)</a:t>
            </a:r>
          </a:p>
        </p:txBody>
      </p:sp>
      <p:graphicFrame>
        <p:nvGraphicFramePr>
          <p:cNvPr id="4" name="Grafico 3"/>
          <p:cNvGraphicFramePr/>
          <p:nvPr/>
        </p:nvGraphicFramePr>
        <p:xfrm>
          <a:off x="0" y="1556792"/>
          <a:ext cx="9540552" cy="4899992"/>
        </p:xfrm>
        <a:graphic>
          <a:graphicData uri="http://schemas.openxmlformats.org/drawingml/2006/chart">
            <c:chart xmlns:c="http://schemas.openxmlformats.org/drawingml/2006/chart" xmlns:r="http://schemas.openxmlformats.org/officeDocument/2006/relationships" r:id="rId2"/>
          </a:graphicData>
        </a:graphic>
      </p:graphicFrame>
      <p:pic>
        <p:nvPicPr>
          <p:cNvPr id="24579" name="Picture 2" descr="C:\Users\matteo\Dropbox\ricerca MDC\PARI OPPORTUNITà\logo_mdc_footer.jpg"/>
          <p:cNvPicPr>
            <a:picLocks noChangeAspect="1" noChangeArrowheads="1"/>
          </p:cNvPicPr>
          <p:nvPr/>
        </p:nvPicPr>
        <p:blipFill>
          <a:blip r:embed="rId3"/>
          <a:srcRect/>
          <a:stretch>
            <a:fillRect/>
          </a:stretch>
        </p:blipFill>
        <p:spPr bwMode="auto">
          <a:xfrm>
            <a:off x="7956550" y="5949950"/>
            <a:ext cx="1187450" cy="908050"/>
          </a:xfrm>
          <a:prstGeom prst="rect">
            <a:avLst/>
          </a:prstGeom>
          <a:noFill/>
          <a:ln w="9525">
            <a:noFill/>
            <a:miter lim="800000"/>
            <a:headEnd/>
            <a:tailEnd/>
          </a:ln>
        </p:spPr>
      </p:pic>
      <p:sp>
        <p:nvSpPr>
          <p:cNvPr id="6" name="Rettangolo 5"/>
          <p:cNvSpPr/>
          <p:nvPr/>
        </p:nvSpPr>
        <p:spPr>
          <a:xfrm>
            <a:off x="2555875" y="6381750"/>
            <a:ext cx="4392613" cy="307975"/>
          </a:xfrm>
          <a:prstGeom prst="rect">
            <a:avLst/>
          </a:prstGeom>
        </p:spPr>
        <p:txBody>
          <a:bodyPr>
            <a:spAutoFit/>
          </a:bodyPr>
          <a:lstStyle/>
          <a:p>
            <a:pPr fontAlgn="auto">
              <a:spcBef>
                <a:spcPts val="0"/>
              </a:spcBef>
              <a:spcAft>
                <a:spcPts val="0"/>
              </a:spcAft>
              <a:defRPr/>
            </a:pPr>
            <a:r>
              <a:rPr lang="it-IT" sz="1400" i="1" dirty="0">
                <a:solidFill>
                  <a:schemeClr val="bg1">
                    <a:lumMod val="50000"/>
                  </a:schemeClr>
                </a:solidFill>
                <a:latin typeface="+mn-lt"/>
                <a:cs typeface="+mn-cs"/>
              </a:rPr>
              <a:t>Dalle pari opportunità alla partecipazione protagonista</a:t>
            </a:r>
            <a:endParaRPr lang="it-IT" sz="1400" i="1"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rtlCol="0">
            <a:normAutofit fontScale="77500" lnSpcReduction="20000"/>
          </a:bodyPr>
          <a:lstStyle/>
          <a:p>
            <a:pPr fontAlgn="auto">
              <a:spcAft>
                <a:spcPts val="0"/>
              </a:spcAft>
              <a:buFont typeface="Arial" panose="020B0604020202020204" pitchFamily="34" charset="0"/>
              <a:buChar char="•"/>
              <a:defRPr/>
            </a:pPr>
            <a:r>
              <a:rPr lang="it-IT" b="1" dirty="0" smtClean="0"/>
              <a:t>Tutela della maternità e tempi di vita</a:t>
            </a:r>
          </a:p>
          <a:p>
            <a:pPr marL="0" indent="0" fontAlgn="auto">
              <a:spcAft>
                <a:spcPts val="0"/>
              </a:spcAft>
              <a:buFont typeface="Arial" panose="020B0604020202020204" pitchFamily="34" charset="0"/>
              <a:buNone/>
              <a:defRPr/>
            </a:pPr>
            <a:r>
              <a:rPr lang="it-IT" sz="3500" dirty="0" smtClean="0"/>
              <a:t>“</a:t>
            </a:r>
            <a:r>
              <a:rPr lang="it-IT" sz="3500" dirty="0"/>
              <a:t>cambiare radicalmente tempi e modalità di lavorare, </a:t>
            </a:r>
            <a:r>
              <a:rPr lang="it-IT" sz="3500" b="1" dirty="0"/>
              <a:t>più flessibilità</a:t>
            </a:r>
            <a:r>
              <a:rPr lang="it-IT" sz="3500" dirty="0"/>
              <a:t>. Stare fisicamente più ore in ufficio non significa lavorare meglio né lavorare di più. </a:t>
            </a:r>
            <a:r>
              <a:rPr lang="it-IT" sz="3500" b="1" dirty="0"/>
              <a:t>Dare servizi per le donne anche in azienda</a:t>
            </a:r>
            <a:r>
              <a:rPr lang="it-IT" sz="3500" dirty="0"/>
              <a:t>. Insomma, anche il mondo del lavoro deve essere flessibile e adattabile alle esigenze delle lavoratrici (con o senza figli), no riunioni dopo le quattro del pomeriggio! Dovrebbero dare la  possibilità di lavorare anche fuori l’ufficio senza distinzione di orari, figli vicini al nido se molto piccoli. Questo tanto per cominciare e poi dare </a:t>
            </a:r>
            <a:r>
              <a:rPr lang="it-IT" sz="3500" b="1" dirty="0"/>
              <a:t>strumenti legali molto più mirati e forti per far valere i diritti di base</a:t>
            </a:r>
            <a:r>
              <a:rPr lang="it-IT" sz="3500" dirty="0" smtClean="0"/>
              <a:t>”»</a:t>
            </a:r>
          </a:p>
          <a:p>
            <a:pPr marL="0" indent="0" algn="ctr" fontAlgn="auto">
              <a:spcAft>
                <a:spcPts val="0"/>
              </a:spcAft>
              <a:buFont typeface="Arial" panose="020B0604020202020204" pitchFamily="34" charset="0"/>
              <a:buNone/>
              <a:defRPr/>
            </a:pPr>
            <a:r>
              <a:rPr lang="it-IT" sz="3500" b="1" dirty="0" smtClean="0"/>
              <a:t>TUTELA, SERVIZI E FLESSIBILITA’</a:t>
            </a:r>
            <a:endParaRPr lang="it-IT" sz="3500" b="1" dirty="0"/>
          </a:p>
        </p:txBody>
      </p:sp>
      <p:sp>
        <p:nvSpPr>
          <p:cNvPr id="25602" name="Titolo 3"/>
          <p:cNvSpPr>
            <a:spLocks noGrp="1"/>
          </p:cNvSpPr>
          <p:nvPr>
            <p:ph type="title"/>
          </p:nvPr>
        </p:nvSpPr>
        <p:spPr/>
        <p:txBody>
          <a:bodyPr/>
          <a:lstStyle/>
          <a:p>
            <a:r>
              <a:rPr lang="it-IT" b="1" smtClean="0"/>
              <a:t>Le proposte degli intervistati (1/2)</a:t>
            </a:r>
          </a:p>
        </p:txBody>
      </p:sp>
      <p:pic>
        <p:nvPicPr>
          <p:cNvPr id="25603" name="Picture 2" descr="C:\Users\matteo\Dropbox\ricerca MDC\PARI OPPORTUNITà\logo_mdc_footer.jpg"/>
          <p:cNvPicPr>
            <a:picLocks noChangeAspect="1" noChangeArrowheads="1"/>
          </p:cNvPicPr>
          <p:nvPr/>
        </p:nvPicPr>
        <p:blipFill>
          <a:blip r:embed="rId2"/>
          <a:srcRect/>
          <a:stretch>
            <a:fillRect/>
          </a:stretch>
        </p:blipFill>
        <p:spPr bwMode="auto">
          <a:xfrm>
            <a:off x="7956550" y="5949950"/>
            <a:ext cx="1187450" cy="908050"/>
          </a:xfrm>
          <a:prstGeom prst="rect">
            <a:avLst/>
          </a:prstGeom>
          <a:noFill/>
          <a:ln w="9525">
            <a:noFill/>
            <a:miter lim="800000"/>
            <a:headEnd/>
            <a:tailEnd/>
          </a:ln>
        </p:spPr>
      </p:pic>
      <p:sp>
        <p:nvSpPr>
          <p:cNvPr id="6" name="Rettangolo 5"/>
          <p:cNvSpPr/>
          <p:nvPr/>
        </p:nvSpPr>
        <p:spPr>
          <a:xfrm>
            <a:off x="2555875" y="6381750"/>
            <a:ext cx="4392613" cy="307975"/>
          </a:xfrm>
          <a:prstGeom prst="rect">
            <a:avLst/>
          </a:prstGeom>
        </p:spPr>
        <p:txBody>
          <a:bodyPr>
            <a:spAutoFit/>
          </a:bodyPr>
          <a:lstStyle/>
          <a:p>
            <a:pPr fontAlgn="auto">
              <a:spcBef>
                <a:spcPts val="0"/>
              </a:spcBef>
              <a:spcAft>
                <a:spcPts val="0"/>
              </a:spcAft>
              <a:defRPr/>
            </a:pPr>
            <a:r>
              <a:rPr lang="it-IT" sz="1400" i="1" dirty="0">
                <a:solidFill>
                  <a:schemeClr val="bg1">
                    <a:lumMod val="50000"/>
                  </a:schemeClr>
                </a:solidFill>
                <a:latin typeface="+mn-lt"/>
                <a:cs typeface="+mn-cs"/>
              </a:rPr>
              <a:t>Dalle pari opportunità alla partecipazione protagonista</a:t>
            </a:r>
            <a:endParaRPr lang="it-IT" sz="1400" i="1"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olo 1"/>
          <p:cNvSpPr>
            <a:spLocks noGrp="1"/>
          </p:cNvSpPr>
          <p:nvPr>
            <p:ph type="title"/>
          </p:nvPr>
        </p:nvSpPr>
        <p:spPr>
          <a:xfrm>
            <a:off x="395288" y="0"/>
            <a:ext cx="8229600" cy="836613"/>
          </a:xfrm>
        </p:spPr>
        <p:txBody>
          <a:bodyPr/>
          <a:lstStyle/>
          <a:p>
            <a:r>
              <a:rPr lang="it-IT" sz="4000" b="1" smtClean="0"/>
              <a:t>Le proposte degli intervistati (2/2)</a:t>
            </a:r>
          </a:p>
        </p:txBody>
      </p:sp>
      <p:sp>
        <p:nvSpPr>
          <p:cNvPr id="3" name="Segnaposto contenuto 2"/>
          <p:cNvSpPr>
            <a:spLocks noGrp="1"/>
          </p:cNvSpPr>
          <p:nvPr>
            <p:ph idx="1"/>
          </p:nvPr>
        </p:nvSpPr>
        <p:spPr>
          <a:xfrm>
            <a:off x="323850" y="765175"/>
            <a:ext cx="8820150" cy="5688013"/>
          </a:xfrm>
        </p:spPr>
        <p:txBody>
          <a:bodyPr rtlCol="0">
            <a:normAutofit fontScale="77500" lnSpcReduction="20000"/>
          </a:bodyPr>
          <a:lstStyle/>
          <a:p>
            <a:pPr fontAlgn="auto">
              <a:spcAft>
                <a:spcPts val="0"/>
              </a:spcAft>
              <a:buFont typeface="Arial" panose="020B0604020202020204" pitchFamily="34" charset="0"/>
              <a:buChar char="•"/>
              <a:defRPr/>
            </a:pPr>
            <a:r>
              <a:rPr lang="it-IT" b="1" dirty="0" smtClean="0"/>
              <a:t>Cambiamenti di natura istituzionale </a:t>
            </a:r>
          </a:p>
          <a:p>
            <a:pPr marL="0" indent="0" fontAlgn="auto">
              <a:spcAft>
                <a:spcPts val="0"/>
              </a:spcAft>
              <a:buFont typeface="Arial" panose="020B0604020202020204" pitchFamily="34" charset="0"/>
              <a:buNone/>
              <a:defRPr/>
            </a:pPr>
            <a:r>
              <a:rPr lang="it-IT" dirty="0"/>
              <a:t>“le istituzioni nazionali e regionali italiane che si occupano di pari opportunità e di tutela dei diritti delle donne </a:t>
            </a:r>
            <a:r>
              <a:rPr lang="it-IT" b="1" dirty="0"/>
              <a:t>sono frammentate</a:t>
            </a:r>
            <a:r>
              <a:rPr lang="it-IT" dirty="0"/>
              <a:t>, </a:t>
            </a:r>
            <a:r>
              <a:rPr lang="it-IT" b="1" dirty="0"/>
              <a:t>poco coordinate </a:t>
            </a:r>
            <a:r>
              <a:rPr lang="it-IT" dirty="0"/>
              <a:t>tra loro, senza una chiara divisione delle competenze e dei poteri decisionali, nonché </a:t>
            </a:r>
            <a:r>
              <a:rPr lang="it-IT" b="1" dirty="0"/>
              <a:t>sprovviste di fondi adeguati </a:t>
            </a:r>
            <a:r>
              <a:rPr lang="it-IT" dirty="0"/>
              <a:t>per contrastare ed eliminare le discriminazioni basate sul genere</a:t>
            </a:r>
            <a:r>
              <a:rPr lang="it-IT" dirty="0" smtClean="0"/>
              <a:t>”;  </a:t>
            </a:r>
          </a:p>
          <a:p>
            <a:pPr marL="0" indent="0" algn="ctr" fontAlgn="auto">
              <a:spcAft>
                <a:spcPts val="0"/>
              </a:spcAft>
              <a:buFont typeface="Arial" panose="020B0604020202020204" pitchFamily="34" charset="0"/>
              <a:buNone/>
              <a:defRPr/>
            </a:pPr>
            <a:r>
              <a:rPr lang="it-IT" b="1" i="1" dirty="0" smtClean="0"/>
              <a:t>MAGGIOR COORDINAZIONE E RISORSE</a:t>
            </a:r>
          </a:p>
          <a:p>
            <a:pPr fontAlgn="auto">
              <a:spcAft>
                <a:spcPts val="0"/>
              </a:spcAft>
              <a:buFont typeface="Arial" panose="020B0604020202020204" pitchFamily="34" charset="0"/>
              <a:buChar char="•"/>
              <a:defRPr/>
            </a:pPr>
            <a:r>
              <a:rPr lang="it-IT" b="1" dirty="0" smtClean="0"/>
              <a:t>Cambiare la cultura di genere </a:t>
            </a:r>
          </a:p>
          <a:p>
            <a:pPr marL="0" indent="0" fontAlgn="auto">
              <a:spcAft>
                <a:spcPts val="0"/>
              </a:spcAft>
              <a:buFont typeface="Arial" panose="020B0604020202020204" pitchFamily="34" charset="0"/>
              <a:buNone/>
              <a:defRPr/>
            </a:pPr>
            <a:r>
              <a:rPr lang="it-IT" dirty="0"/>
              <a:t>“</a:t>
            </a:r>
            <a:r>
              <a:rPr lang="it-IT" b="1" dirty="0"/>
              <a:t>cambiare la visione che la società ha della donna</a:t>
            </a:r>
            <a:r>
              <a:rPr lang="it-IT" dirty="0"/>
              <a:t>. Non pensare che la donna abbia un unico destino, quello di essere madre, e che tutta la sua vita, il suo lavoro gira intorno a questo. Eppure nella società una donna che fa carriera perché lo vuole per se stessa è ancora criticata e stigmatizzata. Bisogna </a:t>
            </a:r>
            <a:r>
              <a:rPr lang="it-IT" b="1" dirty="0"/>
              <a:t>cambiare la mentalità maschilista non solo degli uomini</a:t>
            </a:r>
            <a:r>
              <a:rPr lang="it-IT" dirty="0"/>
              <a:t>, ma di tutti. Perché le prime nemiche delle donne sono le donne stesse</a:t>
            </a:r>
            <a:r>
              <a:rPr lang="it-IT" dirty="0" smtClean="0"/>
              <a:t>”.</a:t>
            </a:r>
          </a:p>
          <a:p>
            <a:pPr marL="0" indent="0" algn="ctr" fontAlgn="auto">
              <a:spcAft>
                <a:spcPts val="0"/>
              </a:spcAft>
              <a:buFont typeface="Arial" panose="020B0604020202020204" pitchFamily="34" charset="0"/>
              <a:buNone/>
              <a:defRPr/>
            </a:pPr>
            <a:r>
              <a:rPr lang="it-IT" b="1" i="1" dirty="0" smtClean="0"/>
              <a:t>CAMBIAMENTO CULTURALE</a:t>
            </a:r>
            <a:endParaRPr lang="it-IT" b="1" i="1" dirty="0"/>
          </a:p>
        </p:txBody>
      </p:sp>
      <p:pic>
        <p:nvPicPr>
          <p:cNvPr id="26627" name="Picture 2" descr="C:\Users\matteo\Dropbox\ricerca MDC\PARI OPPORTUNITà\logo_mdc_footer.jpg"/>
          <p:cNvPicPr>
            <a:picLocks noChangeAspect="1" noChangeArrowheads="1"/>
          </p:cNvPicPr>
          <p:nvPr/>
        </p:nvPicPr>
        <p:blipFill>
          <a:blip r:embed="rId2"/>
          <a:srcRect/>
          <a:stretch>
            <a:fillRect/>
          </a:stretch>
        </p:blipFill>
        <p:spPr bwMode="auto">
          <a:xfrm>
            <a:off x="7956550" y="5949950"/>
            <a:ext cx="1187450" cy="908050"/>
          </a:xfrm>
          <a:prstGeom prst="rect">
            <a:avLst/>
          </a:prstGeom>
          <a:noFill/>
          <a:ln w="9525">
            <a:noFill/>
            <a:miter lim="800000"/>
            <a:headEnd/>
            <a:tailEnd/>
          </a:ln>
        </p:spPr>
      </p:pic>
      <p:sp>
        <p:nvSpPr>
          <p:cNvPr id="5" name="Rettangolo 4"/>
          <p:cNvSpPr/>
          <p:nvPr/>
        </p:nvSpPr>
        <p:spPr>
          <a:xfrm>
            <a:off x="2555875" y="6381750"/>
            <a:ext cx="4392613" cy="307975"/>
          </a:xfrm>
          <a:prstGeom prst="rect">
            <a:avLst/>
          </a:prstGeom>
        </p:spPr>
        <p:txBody>
          <a:bodyPr>
            <a:spAutoFit/>
          </a:bodyPr>
          <a:lstStyle/>
          <a:p>
            <a:pPr fontAlgn="auto">
              <a:spcBef>
                <a:spcPts val="0"/>
              </a:spcBef>
              <a:spcAft>
                <a:spcPts val="0"/>
              </a:spcAft>
              <a:defRPr/>
            </a:pPr>
            <a:r>
              <a:rPr lang="it-IT" sz="1400" i="1" dirty="0">
                <a:solidFill>
                  <a:schemeClr val="bg1">
                    <a:lumMod val="50000"/>
                  </a:schemeClr>
                </a:solidFill>
                <a:latin typeface="+mn-lt"/>
                <a:cs typeface="+mn-cs"/>
              </a:rPr>
              <a:t>Dalle pari opportunità alla partecipazione protagonista</a:t>
            </a:r>
            <a:endParaRPr lang="it-IT" sz="1400" i="1"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olo 3"/>
          <p:cNvSpPr>
            <a:spLocks noGrp="1"/>
          </p:cNvSpPr>
          <p:nvPr>
            <p:ph type="title"/>
          </p:nvPr>
        </p:nvSpPr>
        <p:spPr>
          <a:xfrm>
            <a:off x="395288" y="0"/>
            <a:ext cx="8229600" cy="1143000"/>
          </a:xfrm>
        </p:spPr>
        <p:txBody>
          <a:bodyPr/>
          <a:lstStyle/>
          <a:p>
            <a:r>
              <a:rPr lang="it-IT" b="1" smtClean="0"/>
              <a:t>Associazioni </a:t>
            </a:r>
          </a:p>
        </p:txBody>
      </p:sp>
      <p:sp>
        <p:nvSpPr>
          <p:cNvPr id="5" name="Segnaposto contenuto 4"/>
          <p:cNvSpPr>
            <a:spLocks noGrp="1"/>
          </p:cNvSpPr>
          <p:nvPr>
            <p:ph idx="1"/>
          </p:nvPr>
        </p:nvSpPr>
        <p:spPr>
          <a:xfrm>
            <a:off x="457200" y="1268413"/>
            <a:ext cx="8229600" cy="5329237"/>
          </a:xfrm>
        </p:spPr>
        <p:txBody>
          <a:bodyPr rtlCol="0">
            <a:normAutofit fontScale="85000" lnSpcReduction="20000"/>
          </a:bodyPr>
          <a:lstStyle/>
          <a:p>
            <a:pPr marL="0" indent="0" fontAlgn="auto">
              <a:spcAft>
                <a:spcPts val="0"/>
              </a:spcAft>
              <a:buFont typeface="Arial" panose="020B0604020202020204" pitchFamily="34" charset="0"/>
              <a:buNone/>
              <a:defRPr/>
            </a:pPr>
            <a:r>
              <a:rPr lang="it-IT" sz="2800" b="1" dirty="0" smtClean="0"/>
              <a:t>6 Associazioni coinvolte</a:t>
            </a:r>
            <a:r>
              <a:rPr lang="it-IT" sz="2800" dirty="0" smtClean="0"/>
              <a:t>: </a:t>
            </a:r>
            <a:r>
              <a:rPr lang="it-IT" sz="2800" i="1" dirty="0" err="1" smtClean="0"/>
              <a:t>Assoutenti</a:t>
            </a:r>
            <a:r>
              <a:rPr lang="it-IT" sz="2800" i="1" dirty="0" smtClean="0"/>
              <a:t>, Movimento Consumatori, </a:t>
            </a:r>
            <a:r>
              <a:rPr lang="it-IT" sz="2800" i="1" dirty="0" err="1" smtClean="0"/>
              <a:t>Confconsumatori</a:t>
            </a:r>
            <a:r>
              <a:rPr lang="it-IT" sz="2800" i="1" dirty="0" smtClean="0"/>
              <a:t>, </a:t>
            </a:r>
            <a:r>
              <a:rPr lang="it-IT" sz="2800" i="1" dirty="0" err="1"/>
              <a:t>Konsumer</a:t>
            </a:r>
            <a:r>
              <a:rPr lang="it-IT" sz="2800" i="1" dirty="0"/>
              <a:t> </a:t>
            </a:r>
            <a:r>
              <a:rPr lang="it-IT" sz="2800" i="1" dirty="0" smtClean="0"/>
              <a:t>Italia, Legambiente </a:t>
            </a:r>
            <a:r>
              <a:rPr lang="it-IT" sz="2800" i="1" dirty="0" err="1" smtClean="0"/>
              <a:t>Onlus</a:t>
            </a:r>
            <a:r>
              <a:rPr lang="it-IT" sz="2800" i="1" dirty="0" smtClean="0"/>
              <a:t>, SOS Telefono Azzurro </a:t>
            </a:r>
          </a:p>
          <a:p>
            <a:pPr marL="0" indent="0" fontAlgn="auto">
              <a:spcAft>
                <a:spcPts val="0"/>
              </a:spcAft>
              <a:buFont typeface="Arial" panose="020B0604020202020204" pitchFamily="34" charset="0"/>
              <a:buNone/>
              <a:defRPr/>
            </a:pPr>
            <a:endParaRPr lang="it-IT" sz="1900" dirty="0" smtClean="0"/>
          </a:p>
          <a:p>
            <a:pPr marL="0" indent="0" fontAlgn="auto">
              <a:spcAft>
                <a:spcPts val="0"/>
              </a:spcAft>
              <a:buFont typeface="Arial" panose="020B0604020202020204" pitchFamily="34" charset="0"/>
              <a:buNone/>
              <a:defRPr/>
            </a:pPr>
            <a:r>
              <a:rPr lang="it-IT" sz="2800" dirty="0" smtClean="0"/>
              <a:t>Nel 2013 le donne hanno rappresentato in media il 53% dei nuovi iscritti </a:t>
            </a:r>
          </a:p>
          <a:p>
            <a:pPr marL="0" indent="0" fontAlgn="auto">
              <a:spcAft>
                <a:spcPts val="0"/>
              </a:spcAft>
              <a:buFont typeface="Arial" panose="020B0604020202020204" pitchFamily="34" charset="0"/>
              <a:buNone/>
              <a:defRPr/>
            </a:pPr>
            <a:endParaRPr lang="it-IT" sz="2400" dirty="0"/>
          </a:p>
          <a:p>
            <a:pPr fontAlgn="auto">
              <a:spcAft>
                <a:spcPts val="0"/>
              </a:spcAft>
              <a:buFont typeface="Arial" panose="020B0604020202020204" pitchFamily="34" charset="0"/>
              <a:buChar char="•"/>
              <a:defRPr/>
            </a:pPr>
            <a:r>
              <a:rPr lang="it-IT" sz="2800" dirty="0" smtClean="0"/>
              <a:t>Nessuna delle associazioni coinvolte  presenta l’obbligo delle </a:t>
            </a:r>
            <a:r>
              <a:rPr lang="it-IT" sz="2800" b="1" dirty="0" smtClean="0"/>
              <a:t>quote rosa </a:t>
            </a:r>
            <a:r>
              <a:rPr lang="it-IT" sz="2800" dirty="0" smtClean="0"/>
              <a:t>nei propri statuti</a:t>
            </a:r>
          </a:p>
          <a:p>
            <a:pPr fontAlgn="auto">
              <a:spcAft>
                <a:spcPts val="0"/>
              </a:spcAft>
              <a:buFont typeface="Arial" panose="020B0604020202020204" pitchFamily="34" charset="0"/>
              <a:buChar char="•"/>
              <a:defRPr/>
            </a:pPr>
            <a:r>
              <a:rPr lang="it-IT" sz="2800" dirty="0" smtClean="0"/>
              <a:t>Nessuna delle associazioni ha un ufficio dedicato alle </a:t>
            </a:r>
            <a:r>
              <a:rPr lang="it-IT" sz="2800" b="1" dirty="0" smtClean="0"/>
              <a:t>Pari Opportunità</a:t>
            </a:r>
          </a:p>
          <a:p>
            <a:pPr marL="0" indent="0" algn="ctr" fontAlgn="auto">
              <a:spcAft>
                <a:spcPts val="0"/>
              </a:spcAft>
              <a:buFont typeface="Arial" panose="020B0604020202020204" pitchFamily="34" charset="0"/>
              <a:buNone/>
              <a:defRPr/>
            </a:pPr>
            <a:r>
              <a:rPr lang="it-IT" sz="2800" dirty="0" smtClean="0"/>
              <a:t>Tuttavia: </a:t>
            </a:r>
          </a:p>
          <a:p>
            <a:pPr fontAlgn="auto">
              <a:spcAft>
                <a:spcPts val="0"/>
              </a:spcAft>
              <a:buFont typeface="Arial" panose="020B0604020202020204" pitchFamily="34" charset="0"/>
              <a:buChar char="•"/>
              <a:defRPr/>
            </a:pPr>
            <a:r>
              <a:rPr lang="it-IT" sz="2800" dirty="0"/>
              <a:t>5</a:t>
            </a:r>
            <a:r>
              <a:rPr lang="it-IT" sz="2800" dirty="0" smtClean="0"/>
              <a:t> associazioni su 6 hanno donne che coprono </a:t>
            </a:r>
            <a:r>
              <a:rPr lang="it-IT" sz="2800" b="1" dirty="0" smtClean="0"/>
              <a:t>ruoli dirigenziali ai vertici nazionali e territoriali</a:t>
            </a:r>
          </a:p>
          <a:p>
            <a:pPr fontAlgn="auto">
              <a:spcAft>
                <a:spcPts val="0"/>
              </a:spcAft>
              <a:buFont typeface="Arial" panose="020B0604020202020204" pitchFamily="34" charset="0"/>
              <a:buChar char="•"/>
              <a:defRPr/>
            </a:pPr>
            <a:r>
              <a:rPr lang="it-IT" sz="2800" dirty="0" smtClean="0"/>
              <a:t>In 2 associazioni su 6 si è dibattuto sul tema delle </a:t>
            </a:r>
            <a:r>
              <a:rPr lang="it-IT" sz="2800" dirty="0"/>
              <a:t>P</a:t>
            </a:r>
            <a:r>
              <a:rPr lang="it-IT" sz="2800" dirty="0" smtClean="0"/>
              <a:t>ari Opportunità e  sono stati prodotti articoli e </a:t>
            </a:r>
            <a:r>
              <a:rPr lang="it-IT" sz="2800" b="1" dirty="0" smtClean="0"/>
              <a:t>rapporti in merito</a:t>
            </a:r>
            <a:r>
              <a:rPr lang="it-IT" sz="2800" dirty="0" smtClean="0"/>
              <a:t>. </a:t>
            </a:r>
          </a:p>
          <a:p>
            <a:pPr fontAlgn="auto">
              <a:spcAft>
                <a:spcPts val="0"/>
              </a:spcAft>
              <a:buFont typeface="Arial" panose="020B0604020202020204" pitchFamily="34" charset="0"/>
              <a:buChar char="•"/>
              <a:defRPr/>
            </a:pPr>
            <a:endParaRPr lang="it-IT" sz="2400" dirty="0" smtClean="0"/>
          </a:p>
          <a:p>
            <a:pPr fontAlgn="auto">
              <a:spcAft>
                <a:spcPts val="0"/>
              </a:spcAft>
              <a:buFont typeface="Arial" panose="020B0604020202020204" pitchFamily="34" charset="0"/>
              <a:buChar char="•"/>
              <a:defRPr/>
            </a:pPr>
            <a:endParaRPr lang="it-IT"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olo 1"/>
          <p:cNvSpPr>
            <a:spLocks noGrp="1"/>
          </p:cNvSpPr>
          <p:nvPr>
            <p:ph type="title"/>
          </p:nvPr>
        </p:nvSpPr>
        <p:spPr>
          <a:xfrm>
            <a:off x="457200" y="-171450"/>
            <a:ext cx="8229600" cy="1143000"/>
          </a:xfrm>
        </p:spPr>
        <p:txBody>
          <a:bodyPr/>
          <a:lstStyle/>
          <a:p>
            <a:r>
              <a:rPr lang="it-IT" smtClean="0"/>
              <a:t>Conclusioni </a:t>
            </a:r>
          </a:p>
        </p:txBody>
      </p:sp>
      <p:graphicFrame>
        <p:nvGraphicFramePr>
          <p:cNvPr id="7" name="Segnaposto contenuto 6"/>
          <p:cNvGraphicFramePr>
            <a:graphicFrameLocks noGrp="1"/>
          </p:cNvGraphicFramePr>
          <p:nvPr>
            <p:ph idx="1"/>
          </p:nvPr>
        </p:nvGraphicFramePr>
        <p:xfrm>
          <a:off x="457200" y="836613"/>
          <a:ext cx="8229600" cy="39370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it-IT" sz="1500" dirty="0" smtClean="0"/>
                        <a:t>Ambiti </a:t>
                      </a:r>
                      <a:endParaRPr lang="it-IT" sz="1500" dirty="0"/>
                    </a:p>
                  </a:txBody>
                  <a:tcPr/>
                </a:tc>
                <a:tc>
                  <a:txBody>
                    <a:bodyPr/>
                    <a:lstStyle/>
                    <a:p>
                      <a:r>
                        <a:rPr lang="it-IT" sz="1500" dirty="0" smtClean="0"/>
                        <a:t>Punti di forza </a:t>
                      </a:r>
                      <a:endParaRPr lang="it-IT" sz="1500" dirty="0"/>
                    </a:p>
                  </a:txBody>
                  <a:tcPr/>
                </a:tc>
                <a:tc>
                  <a:txBody>
                    <a:bodyPr/>
                    <a:lstStyle/>
                    <a:p>
                      <a:r>
                        <a:rPr lang="it-IT" sz="1500" dirty="0" smtClean="0"/>
                        <a:t>Debolezze </a:t>
                      </a:r>
                      <a:endParaRPr lang="it-IT" sz="1500" dirty="0"/>
                    </a:p>
                  </a:txBody>
                  <a:tcPr/>
                </a:tc>
              </a:tr>
              <a:tr h="370840">
                <a:tc>
                  <a:txBody>
                    <a:bodyPr/>
                    <a:lstStyle/>
                    <a:p>
                      <a:r>
                        <a:rPr lang="it-IT" sz="1500" dirty="0" smtClean="0"/>
                        <a:t>Politico istituzionale </a:t>
                      </a:r>
                      <a:endParaRPr lang="it-IT" sz="1500" dirty="0"/>
                    </a:p>
                  </a:txBody>
                  <a:tcPr/>
                </a:tc>
                <a:tc>
                  <a:txBody>
                    <a:bodyPr/>
                    <a:lstStyle/>
                    <a:p>
                      <a:r>
                        <a:rPr lang="it-IT" sz="1500" kern="1200" dirty="0" smtClean="0">
                          <a:solidFill>
                            <a:schemeClr val="dk1"/>
                          </a:solidFill>
                          <a:effectLst/>
                          <a:latin typeface="+mn-lt"/>
                          <a:ea typeface="+mn-ea"/>
                          <a:cs typeface="+mn-cs"/>
                        </a:rPr>
                        <a:t>Tutti gli intervistati sono concordi nel riconosce l’esistenza di discriminazione </a:t>
                      </a:r>
                      <a:r>
                        <a:rPr lang="it-IT" sz="1500" kern="1200" smtClean="0">
                          <a:solidFill>
                            <a:schemeClr val="dk1"/>
                          </a:solidFill>
                          <a:effectLst/>
                          <a:latin typeface="+mn-lt"/>
                          <a:ea typeface="+mn-ea"/>
                          <a:cs typeface="+mn-cs"/>
                        </a:rPr>
                        <a:t>di genere</a:t>
                      </a:r>
                      <a:endParaRPr lang="it-IT" sz="1500" dirty="0"/>
                    </a:p>
                  </a:txBody>
                  <a:tcPr/>
                </a:tc>
                <a:tc>
                  <a:txBody>
                    <a:bodyPr/>
                    <a:lstStyle/>
                    <a:p>
                      <a:r>
                        <a:rPr lang="it-IT" sz="1500" dirty="0" smtClean="0"/>
                        <a:t>Tale percezione diminuisce per le classi di età</a:t>
                      </a:r>
                      <a:r>
                        <a:rPr lang="it-IT" sz="1500" baseline="0" dirty="0" smtClean="0"/>
                        <a:t> più giovani e per le donne che risiedono nel Meridione</a:t>
                      </a:r>
                      <a:endParaRPr lang="it-IT" sz="1500" dirty="0"/>
                    </a:p>
                  </a:txBody>
                  <a:tcPr/>
                </a:tc>
              </a:tr>
              <a:tr h="370840">
                <a:tc>
                  <a:txBody>
                    <a:bodyPr/>
                    <a:lstStyle/>
                    <a:p>
                      <a:r>
                        <a:rPr lang="it-IT" sz="1500" dirty="0" smtClean="0"/>
                        <a:t>Lavorativo </a:t>
                      </a:r>
                      <a:endParaRPr lang="it-IT" sz="1500" dirty="0"/>
                    </a:p>
                  </a:txBody>
                  <a:tcPr/>
                </a:tc>
                <a:tc>
                  <a:txBody>
                    <a:bodyPr/>
                    <a:lstStyle/>
                    <a:p>
                      <a:r>
                        <a:rPr lang="it-IT" sz="1500" dirty="0" smtClean="0"/>
                        <a:t>Accesso al mercato del lavoro</a:t>
                      </a:r>
                      <a:r>
                        <a:rPr lang="it-IT" sz="1500" baseline="0" dirty="0" smtClean="0"/>
                        <a:t> e possibilità di carriera sono problematiche molto sentite</a:t>
                      </a:r>
                      <a:endParaRPr lang="it-IT" sz="1500" dirty="0"/>
                    </a:p>
                  </a:txBody>
                  <a:tcPr/>
                </a:tc>
                <a:tc>
                  <a:txBody>
                    <a:bodyPr/>
                    <a:lstStyle/>
                    <a:p>
                      <a:r>
                        <a:rPr lang="it-IT" sz="1500" dirty="0" smtClean="0"/>
                        <a:t>Le giovani donne mostrano</a:t>
                      </a:r>
                      <a:r>
                        <a:rPr lang="it-IT" sz="1500" baseline="0" dirty="0" smtClean="0"/>
                        <a:t> una percezione della discriminazione di genere più debole rispetto ai coetanei maschi</a:t>
                      </a:r>
                      <a:endParaRPr lang="it-IT" sz="1500" dirty="0"/>
                    </a:p>
                  </a:txBody>
                  <a:tcPr/>
                </a:tc>
              </a:tr>
              <a:tr h="370840">
                <a:tc>
                  <a:txBody>
                    <a:bodyPr/>
                    <a:lstStyle/>
                    <a:p>
                      <a:endParaRPr lang="it-IT" sz="1500" dirty="0"/>
                    </a:p>
                  </a:txBody>
                  <a:tcPr/>
                </a:tc>
                <a:tc>
                  <a:txBody>
                    <a:bodyPr/>
                    <a:lstStyle/>
                    <a:p>
                      <a:r>
                        <a:rPr lang="it-IT" sz="1500" kern="1200" dirty="0" smtClean="0">
                          <a:solidFill>
                            <a:schemeClr val="dk1"/>
                          </a:solidFill>
                          <a:effectLst/>
                          <a:latin typeface="+mn-lt"/>
                          <a:ea typeface="+mn-ea"/>
                          <a:cs typeface="+mn-cs"/>
                        </a:rPr>
                        <a:t>Quasi la totalità degli intervistati riconosce gli svantaggi lavorativi connessi alla maternità</a:t>
                      </a:r>
                      <a:endParaRPr lang="it-IT" sz="1500" dirty="0"/>
                    </a:p>
                  </a:txBody>
                  <a:tcPr/>
                </a:tc>
                <a:tc>
                  <a:txBody>
                    <a:bodyPr/>
                    <a:lstStyle/>
                    <a:p>
                      <a:r>
                        <a:rPr lang="it-IT" sz="1500" dirty="0" smtClean="0"/>
                        <a:t>Scarsa conoscenza</a:t>
                      </a:r>
                      <a:r>
                        <a:rPr lang="it-IT" sz="1500" baseline="0" dirty="0" smtClean="0"/>
                        <a:t> delle  tutele e solo una minoranza ha deciso di utilizzare vie legali</a:t>
                      </a:r>
                      <a:endParaRPr lang="it-IT" sz="1500" dirty="0"/>
                    </a:p>
                  </a:txBody>
                  <a:tcPr/>
                </a:tc>
              </a:tr>
              <a:tr h="370840">
                <a:tc>
                  <a:txBody>
                    <a:bodyPr/>
                    <a:lstStyle/>
                    <a:p>
                      <a:r>
                        <a:rPr lang="it-IT" sz="1500" dirty="0" smtClean="0"/>
                        <a:t>Associativo </a:t>
                      </a:r>
                      <a:endParaRPr lang="it-IT" sz="1500" dirty="0"/>
                    </a:p>
                  </a:txBody>
                  <a:tcPr/>
                </a:tc>
                <a:tc>
                  <a:txBody>
                    <a:bodyPr/>
                    <a:lstStyle/>
                    <a:p>
                      <a:r>
                        <a:rPr lang="it-IT" sz="1500" kern="1200" dirty="0" smtClean="0">
                          <a:solidFill>
                            <a:schemeClr val="dk1"/>
                          </a:solidFill>
                          <a:effectLst/>
                          <a:latin typeface="+mn-lt"/>
                          <a:ea typeface="+mn-ea"/>
                          <a:cs typeface="+mn-cs"/>
                        </a:rPr>
                        <a:t>Le donne rappresentano una quota importante tra gli iscritti</a:t>
                      </a:r>
                      <a:endParaRPr lang="it-IT" sz="1500" kern="1200" dirty="0">
                        <a:solidFill>
                          <a:schemeClr val="dk1"/>
                        </a:solidFill>
                        <a:effectLst/>
                        <a:latin typeface="+mn-lt"/>
                        <a:ea typeface="+mn-ea"/>
                        <a:cs typeface="+mn-cs"/>
                      </a:endParaRPr>
                    </a:p>
                  </a:txBody>
                  <a:tcPr/>
                </a:tc>
                <a:tc>
                  <a:txBody>
                    <a:bodyPr/>
                    <a:lstStyle/>
                    <a:p>
                      <a:r>
                        <a:rPr lang="it-IT" sz="1500" dirty="0" smtClean="0"/>
                        <a:t>Assenza di dipartimenti/uffici</a:t>
                      </a:r>
                      <a:r>
                        <a:rPr lang="it-IT" sz="1500" baseline="0" dirty="0" smtClean="0"/>
                        <a:t> dedicati alle Pari Opportunità </a:t>
                      </a:r>
                      <a:r>
                        <a:rPr lang="it-IT" sz="1500" baseline="0" smtClean="0"/>
                        <a:t>e quote rosa</a:t>
                      </a:r>
                      <a:endParaRPr lang="it-IT" sz="1500" dirty="0"/>
                    </a:p>
                  </a:txBody>
                  <a:tcPr/>
                </a:tc>
              </a:tr>
            </a:tbl>
          </a:graphicData>
        </a:graphic>
      </p:graphicFrame>
      <p:sp>
        <p:nvSpPr>
          <p:cNvPr id="4" name="Rettangolo 3"/>
          <p:cNvSpPr/>
          <p:nvPr/>
        </p:nvSpPr>
        <p:spPr>
          <a:xfrm>
            <a:off x="2555875" y="6577013"/>
            <a:ext cx="4392613" cy="307975"/>
          </a:xfrm>
          <a:prstGeom prst="rect">
            <a:avLst/>
          </a:prstGeom>
        </p:spPr>
        <p:txBody>
          <a:bodyPr>
            <a:spAutoFit/>
          </a:bodyPr>
          <a:lstStyle/>
          <a:p>
            <a:pPr fontAlgn="auto">
              <a:spcBef>
                <a:spcPts val="0"/>
              </a:spcBef>
              <a:spcAft>
                <a:spcPts val="0"/>
              </a:spcAft>
              <a:defRPr/>
            </a:pPr>
            <a:r>
              <a:rPr lang="it-IT" sz="1400" i="1" dirty="0">
                <a:solidFill>
                  <a:schemeClr val="bg1">
                    <a:lumMod val="50000"/>
                  </a:schemeClr>
                </a:solidFill>
                <a:latin typeface="+mn-lt"/>
                <a:cs typeface="+mn-cs"/>
              </a:rPr>
              <a:t>Dalle pari opportunità alla partecipazione protagonista</a:t>
            </a:r>
            <a:endParaRPr lang="it-IT" sz="1400" i="1" dirty="0">
              <a:solidFill>
                <a:schemeClr val="bg1">
                  <a:lumMod val="50000"/>
                </a:schemeClr>
              </a:solidFill>
              <a:latin typeface="+mn-lt"/>
              <a:cs typeface="+mn-cs"/>
            </a:endParaRPr>
          </a:p>
        </p:txBody>
      </p:sp>
      <p:pic>
        <p:nvPicPr>
          <p:cNvPr id="28701" name="Picture 2" descr="C:\Users\matteo\Dropbox\ricerca MDC\PARI OPPORTUNITà\logo_mdc_footer.jpg"/>
          <p:cNvPicPr>
            <a:picLocks noChangeAspect="1" noChangeArrowheads="1"/>
          </p:cNvPicPr>
          <p:nvPr/>
        </p:nvPicPr>
        <p:blipFill>
          <a:blip r:embed="rId2"/>
          <a:srcRect/>
          <a:stretch>
            <a:fillRect/>
          </a:stretch>
        </p:blipFill>
        <p:spPr bwMode="auto">
          <a:xfrm>
            <a:off x="7956550" y="5949950"/>
            <a:ext cx="1187450" cy="908050"/>
          </a:xfrm>
          <a:prstGeom prst="rect">
            <a:avLst/>
          </a:prstGeom>
          <a:noFill/>
          <a:ln w="9525">
            <a:noFill/>
            <a:miter lim="800000"/>
            <a:headEnd/>
            <a:tailEnd/>
          </a:ln>
        </p:spPr>
      </p:pic>
      <p:sp>
        <p:nvSpPr>
          <p:cNvPr id="8" name="CasellaDiTesto 7"/>
          <p:cNvSpPr txBox="1"/>
          <p:nvPr/>
        </p:nvSpPr>
        <p:spPr>
          <a:xfrm>
            <a:off x="395288" y="5013325"/>
            <a:ext cx="8497887" cy="1323975"/>
          </a:xfrm>
          <a:prstGeom prst="rect">
            <a:avLst/>
          </a:prstGeom>
          <a:noFill/>
        </p:spPr>
        <p:txBody>
          <a:bodyPr>
            <a:spAutoFit/>
          </a:bodyPr>
          <a:lstStyle/>
          <a:p>
            <a:pPr fontAlgn="auto">
              <a:spcBef>
                <a:spcPts val="0"/>
              </a:spcBef>
              <a:spcAft>
                <a:spcPts val="0"/>
              </a:spcAft>
              <a:defRPr/>
            </a:pPr>
            <a:r>
              <a:rPr lang="it-IT" sz="2000" dirty="0">
                <a:latin typeface="+mn-lt"/>
                <a:cs typeface="+mn-cs"/>
              </a:rPr>
              <a:t>Le proposte:</a:t>
            </a:r>
          </a:p>
          <a:p>
            <a:pPr marL="285750" indent="-285750" fontAlgn="auto">
              <a:spcBef>
                <a:spcPts val="0"/>
              </a:spcBef>
              <a:spcAft>
                <a:spcPts val="0"/>
              </a:spcAft>
              <a:buFont typeface="Arial" panose="020B0604020202020204" pitchFamily="34" charset="0"/>
              <a:buChar char="•"/>
              <a:defRPr/>
            </a:pPr>
            <a:r>
              <a:rPr lang="it-IT" sz="2000" dirty="0">
                <a:latin typeface="+mn-lt"/>
                <a:cs typeface="+mn-cs"/>
              </a:rPr>
              <a:t>Avviare politiche per la famiglia e per la conciliazione</a:t>
            </a:r>
          </a:p>
          <a:p>
            <a:pPr marL="285750" indent="-285750" fontAlgn="auto">
              <a:spcBef>
                <a:spcPts val="0"/>
              </a:spcBef>
              <a:spcAft>
                <a:spcPts val="0"/>
              </a:spcAft>
              <a:buFont typeface="Arial" panose="020B0604020202020204" pitchFamily="34" charset="0"/>
              <a:buChar char="•"/>
              <a:defRPr/>
            </a:pPr>
            <a:r>
              <a:rPr lang="it-IT" sz="2000" dirty="0">
                <a:latin typeface="+mn-lt"/>
                <a:cs typeface="+mn-cs"/>
              </a:rPr>
              <a:t>Potenziare le istituzioni che promuovono la parità di genere</a:t>
            </a:r>
          </a:p>
          <a:p>
            <a:pPr marL="285750" indent="-285750" fontAlgn="auto">
              <a:spcBef>
                <a:spcPts val="0"/>
              </a:spcBef>
              <a:spcAft>
                <a:spcPts val="0"/>
              </a:spcAft>
              <a:buFont typeface="Arial" panose="020B0604020202020204" pitchFamily="34" charset="0"/>
              <a:buChar char="•"/>
              <a:defRPr/>
            </a:pPr>
            <a:r>
              <a:rPr lang="it-IT" sz="2000" dirty="0">
                <a:latin typeface="+mn-lt"/>
                <a:cs typeface="+mn-cs"/>
              </a:rPr>
              <a:t>Cambiare la cultura di genere</a:t>
            </a:r>
            <a:endParaRPr lang="it-IT" sz="2000" dirty="0">
              <a:latin typeface="+mn-lt"/>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ttangolo 3"/>
          <p:cNvSpPr>
            <a:spLocks noChangeArrowheads="1"/>
          </p:cNvSpPr>
          <p:nvPr/>
        </p:nvSpPr>
        <p:spPr bwMode="auto">
          <a:xfrm>
            <a:off x="900113" y="692150"/>
            <a:ext cx="7416800" cy="2124075"/>
          </a:xfrm>
          <a:prstGeom prst="rect">
            <a:avLst/>
          </a:prstGeom>
          <a:noFill/>
          <a:ln w="9525">
            <a:noFill/>
            <a:miter lim="800000"/>
            <a:headEnd/>
            <a:tailEnd/>
          </a:ln>
        </p:spPr>
        <p:txBody>
          <a:bodyPr>
            <a:spAutoFit/>
          </a:bodyPr>
          <a:lstStyle/>
          <a:p>
            <a:pPr algn="ctr"/>
            <a:r>
              <a:rPr lang="it-IT" sz="6600">
                <a:latin typeface="Calibri" pitchFamily="34" charset="0"/>
              </a:rPr>
              <a:t>Grazie della vostra </a:t>
            </a:r>
          </a:p>
          <a:p>
            <a:pPr algn="ctr"/>
            <a:r>
              <a:rPr lang="it-IT" sz="6600">
                <a:latin typeface="Calibri" pitchFamily="34" charset="0"/>
              </a:rPr>
              <a:t>attenzione</a:t>
            </a:r>
          </a:p>
        </p:txBody>
      </p:sp>
      <p:sp>
        <p:nvSpPr>
          <p:cNvPr id="6" name="Rettangolo 5"/>
          <p:cNvSpPr/>
          <p:nvPr/>
        </p:nvSpPr>
        <p:spPr>
          <a:xfrm>
            <a:off x="2268538" y="6550025"/>
            <a:ext cx="4572000" cy="307975"/>
          </a:xfrm>
          <a:prstGeom prst="rect">
            <a:avLst/>
          </a:prstGeom>
        </p:spPr>
        <p:txBody>
          <a:bodyPr>
            <a:spAutoFit/>
          </a:bodyPr>
          <a:lstStyle/>
          <a:p>
            <a:pPr fontAlgn="auto">
              <a:spcBef>
                <a:spcPts val="0"/>
              </a:spcBef>
              <a:spcAft>
                <a:spcPts val="0"/>
              </a:spcAft>
              <a:defRPr/>
            </a:pPr>
            <a:r>
              <a:rPr lang="it-IT" sz="1400" i="1" dirty="0">
                <a:solidFill>
                  <a:schemeClr val="bg1">
                    <a:lumMod val="50000"/>
                  </a:schemeClr>
                </a:solidFill>
                <a:latin typeface="+mn-lt"/>
                <a:cs typeface="+mn-cs"/>
              </a:rPr>
              <a:t>Dalle pari opportunità alla partecipazione protagonista</a:t>
            </a:r>
            <a:endParaRPr lang="it-IT" sz="1400" i="1" dirty="0">
              <a:solidFill>
                <a:schemeClr val="bg1">
                  <a:lumMod val="50000"/>
                </a:schemeClr>
              </a:solidFill>
              <a:latin typeface="+mn-lt"/>
              <a:cs typeface="+mn-cs"/>
            </a:endParaRPr>
          </a:p>
        </p:txBody>
      </p:sp>
      <p:pic>
        <p:nvPicPr>
          <p:cNvPr id="29699" name="Picture 2" descr="C:\Users\matteo\Dropbox\ricerca MDC\PARI OPPORTUNITà\logo_mdc_footer.jpg"/>
          <p:cNvPicPr>
            <a:picLocks noChangeAspect="1" noChangeArrowheads="1"/>
          </p:cNvPicPr>
          <p:nvPr/>
        </p:nvPicPr>
        <p:blipFill>
          <a:blip r:embed="rId2"/>
          <a:srcRect/>
          <a:stretch>
            <a:fillRect/>
          </a:stretch>
        </p:blipFill>
        <p:spPr bwMode="auto">
          <a:xfrm>
            <a:off x="7956550" y="5949950"/>
            <a:ext cx="1187450" cy="908050"/>
          </a:xfrm>
          <a:prstGeom prst="rect">
            <a:avLst/>
          </a:prstGeom>
          <a:noFill/>
          <a:ln w="9525">
            <a:noFill/>
            <a:miter lim="800000"/>
            <a:headEnd/>
            <a:tailEnd/>
          </a:ln>
        </p:spPr>
      </p:pic>
      <p:sp>
        <p:nvSpPr>
          <p:cNvPr id="29700" name="Rettangolo 7"/>
          <p:cNvSpPr>
            <a:spLocks noChangeArrowheads="1"/>
          </p:cNvSpPr>
          <p:nvPr/>
        </p:nvSpPr>
        <p:spPr bwMode="auto">
          <a:xfrm>
            <a:off x="2484438" y="2997200"/>
            <a:ext cx="3929062" cy="522288"/>
          </a:xfrm>
          <a:prstGeom prst="rect">
            <a:avLst/>
          </a:prstGeom>
          <a:noFill/>
          <a:ln w="9525">
            <a:noFill/>
            <a:miter lim="800000"/>
            <a:headEnd/>
            <a:tailEnd/>
          </a:ln>
        </p:spPr>
        <p:txBody>
          <a:bodyPr wrap="none">
            <a:spAutoFit/>
          </a:bodyPr>
          <a:lstStyle/>
          <a:p>
            <a:r>
              <a:rPr lang="it-IT" sz="2800">
                <a:latin typeface="Calibri" pitchFamily="34" charset="0"/>
              </a:rPr>
              <a:t>per ulteriori informazioni:</a:t>
            </a:r>
          </a:p>
        </p:txBody>
      </p:sp>
      <p:sp>
        <p:nvSpPr>
          <p:cNvPr id="29701" name="Rettangolo 8"/>
          <p:cNvSpPr>
            <a:spLocks noChangeArrowheads="1"/>
          </p:cNvSpPr>
          <p:nvPr/>
        </p:nvSpPr>
        <p:spPr bwMode="auto">
          <a:xfrm>
            <a:off x="0" y="3789363"/>
            <a:ext cx="9144000" cy="554037"/>
          </a:xfrm>
          <a:prstGeom prst="rect">
            <a:avLst/>
          </a:prstGeom>
          <a:noFill/>
          <a:ln w="9525">
            <a:noFill/>
            <a:miter lim="800000"/>
            <a:headEnd/>
            <a:tailEnd/>
          </a:ln>
        </p:spPr>
        <p:txBody>
          <a:bodyPr>
            <a:spAutoFit/>
          </a:bodyPr>
          <a:lstStyle/>
          <a:p>
            <a:pPr algn="ctr"/>
            <a:r>
              <a:rPr lang="it-IT" sz="3000" b="1">
                <a:latin typeface="Calibri" pitchFamily="34" charset="0"/>
              </a:rPr>
              <a:t>matteo.luppi@uniroma1.it</a:t>
            </a:r>
          </a:p>
        </p:txBody>
      </p:sp>
      <p:sp>
        <p:nvSpPr>
          <p:cNvPr id="29702" name="Rettangolo 9"/>
          <p:cNvSpPr>
            <a:spLocks noChangeArrowheads="1"/>
          </p:cNvSpPr>
          <p:nvPr/>
        </p:nvSpPr>
        <p:spPr bwMode="auto">
          <a:xfrm>
            <a:off x="0" y="4724400"/>
            <a:ext cx="9144000" cy="554038"/>
          </a:xfrm>
          <a:prstGeom prst="rect">
            <a:avLst/>
          </a:prstGeom>
          <a:noFill/>
          <a:ln w="9525">
            <a:noFill/>
            <a:miter lim="800000"/>
            <a:headEnd/>
            <a:tailEnd/>
          </a:ln>
        </p:spPr>
        <p:txBody>
          <a:bodyPr>
            <a:spAutoFit/>
          </a:bodyPr>
          <a:lstStyle/>
          <a:p>
            <a:pPr algn="ctr"/>
            <a:r>
              <a:rPr lang="it-IT" sz="3000" b="1">
                <a:latin typeface="Calibri" pitchFamily="34" charset="0"/>
              </a:rPr>
              <a:t>sara.picchi@uniroma1.it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olo 1"/>
          <p:cNvSpPr>
            <a:spLocks noGrp="1"/>
          </p:cNvSpPr>
          <p:nvPr>
            <p:ph type="title"/>
          </p:nvPr>
        </p:nvSpPr>
        <p:spPr/>
        <p:txBody>
          <a:bodyPr/>
          <a:lstStyle/>
          <a:p>
            <a:r>
              <a:rPr lang="it-IT" b="1" smtClean="0"/>
              <a:t>Indice </a:t>
            </a:r>
          </a:p>
        </p:txBody>
      </p:sp>
      <p:sp>
        <p:nvSpPr>
          <p:cNvPr id="14338" name="Segnaposto contenuto 2"/>
          <p:cNvSpPr>
            <a:spLocks noGrp="1"/>
          </p:cNvSpPr>
          <p:nvPr>
            <p:ph idx="1"/>
          </p:nvPr>
        </p:nvSpPr>
        <p:spPr>
          <a:xfrm>
            <a:off x="468313" y="1268413"/>
            <a:ext cx="8229600" cy="4321175"/>
          </a:xfrm>
        </p:spPr>
        <p:txBody>
          <a:bodyPr/>
          <a:lstStyle/>
          <a:p>
            <a:r>
              <a:rPr lang="it-IT" b="1" smtClean="0"/>
              <a:t>Obiettivi della ricerca</a:t>
            </a:r>
          </a:p>
          <a:p>
            <a:r>
              <a:rPr lang="it-IT" b="1" smtClean="0"/>
              <a:t>Caratteristiche socio demografiche del campione</a:t>
            </a:r>
          </a:p>
          <a:p>
            <a:r>
              <a:rPr lang="it-IT" b="1" smtClean="0"/>
              <a:t>I risultati della ricerca</a:t>
            </a:r>
          </a:p>
          <a:p>
            <a:pPr lvl="1"/>
            <a:r>
              <a:rPr lang="it-IT" b="1" smtClean="0"/>
              <a:t>Percezione della discriminazione di genere</a:t>
            </a:r>
          </a:p>
          <a:p>
            <a:pPr lvl="1"/>
            <a:r>
              <a:rPr lang="it-IT" b="1" smtClean="0"/>
              <a:t>Esperienze di discriminazione di genere</a:t>
            </a:r>
          </a:p>
          <a:p>
            <a:pPr lvl="1"/>
            <a:r>
              <a:rPr lang="it-IT" b="1" smtClean="0"/>
              <a:t>Le proposte degli intervistati</a:t>
            </a:r>
          </a:p>
          <a:p>
            <a:pPr lvl="1"/>
            <a:r>
              <a:rPr lang="it-IT" b="1" smtClean="0"/>
              <a:t>La associazioni</a:t>
            </a:r>
          </a:p>
          <a:p>
            <a:pPr lvl="1">
              <a:buFont typeface="Arial" charset="0"/>
              <a:buNone/>
            </a:pPr>
            <a:endParaRPr lang="it-IT" b="1" smtClean="0"/>
          </a:p>
        </p:txBody>
      </p:sp>
      <p:pic>
        <p:nvPicPr>
          <p:cNvPr id="14339" name="Picture 2" descr="C:\Users\matteo\Dropbox\ricerca MDC\PARI OPPORTUNITà\logo_mdc_footer.jpg"/>
          <p:cNvPicPr>
            <a:picLocks noChangeAspect="1" noChangeArrowheads="1"/>
          </p:cNvPicPr>
          <p:nvPr/>
        </p:nvPicPr>
        <p:blipFill>
          <a:blip r:embed="rId2"/>
          <a:srcRect/>
          <a:stretch>
            <a:fillRect/>
          </a:stretch>
        </p:blipFill>
        <p:spPr bwMode="auto">
          <a:xfrm>
            <a:off x="7956550" y="5949950"/>
            <a:ext cx="1187450" cy="908050"/>
          </a:xfrm>
          <a:prstGeom prst="rect">
            <a:avLst/>
          </a:prstGeom>
          <a:noFill/>
          <a:ln w="9525">
            <a:noFill/>
            <a:miter lim="800000"/>
            <a:headEnd/>
            <a:tailEnd/>
          </a:ln>
        </p:spPr>
      </p:pic>
      <p:sp>
        <p:nvSpPr>
          <p:cNvPr id="6" name="Rettangolo 5"/>
          <p:cNvSpPr/>
          <p:nvPr/>
        </p:nvSpPr>
        <p:spPr>
          <a:xfrm>
            <a:off x="2555875" y="6381750"/>
            <a:ext cx="4392613" cy="307975"/>
          </a:xfrm>
          <a:prstGeom prst="rect">
            <a:avLst/>
          </a:prstGeom>
        </p:spPr>
        <p:txBody>
          <a:bodyPr>
            <a:spAutoFit/>
          </a:bodyPr>
          <a:lstStyle/>
          <a:p>
            <a:pPr fontAlgn="auto">
              <a:spcBef>
                <a:spcPts val="0"/>
              </a:spcBef>
              <a:spcAft>
                <a:spcPts val="0"/>
              </a:spcAft>
              <a:defRPr/>
            </a:pPr>
            <a:r>
              <a:rPr lang="it-IT" sz="1400" i="1" dirty="0">
                <a:solidFill>
                  <a:schemeClr val="bg1">
                    <a:lumMod val="50000"/>
                  </a:schemeClr>
                </a:solidFill>
                <a:latin typeface="+mn-lt"/>
                <a:cs typeface="+mn-cs"/>
              </a:rPr>
              <a:t>Dalle pari opportunità alla partecipazione protagonista</a:t>
            </a:r>
            <a:endParaRPr lang="it-IT" sz="1400" i="1" dirty="0">
              <a:solidFill>
                <a:schemeClr val="bg1">
                  <a:lumMod val="50000"/>
                </a:schemeClr>
              </a:solidFill>
              <a:latin typeface="+mn-lt"/>
              <a:cs typeface="+mn-cs"/>
            </a:endParaRPr>
          </a:p>
        </p:txBody>
      </p:sp>
      <p:sp>
        <p:nvSpPr>
          <p:cNvPr id="14341" name="Rettangolo 6"/>
          <p:cNvSpPr>
            <a:spLocks noChangeArrowheads="1"/>
          </p:cNvSpPr>
          <p:nvPr/>
        </p:nvSpPr>
        <p:spPr bwMode="auto">
          <a:xfrm>
            <a:off x="539750" y="5661025"/>
            <a:ext cx="2379663" cy="585788"/>
          </a:xfrm>
          <a:prstGeom prst="rect">
            <a:avLst/>
          </a:prstGeom>
          <a:noFill/>
          <a:ln w="9525">
            <a:noFill/>
            <a:miter lim="800000"/>
            <a:headEnd/>
            <a:tailEnd/>
          </a:ln>
        </p:spPr>
        <p:txBody>
          <a:bodyPr wrap="none">
            <a:spAutoFit/>
          </a:bodyPr>
          <a:lstStyle/>
          <a:p>
            <a:pPr>
              <a:buFont typeface="Arial" charset="0"/>
              <a:buChar char="•"/>
            </a:pPr>
            <a:r>
              <a:rPr lang="it-IT" sz="3200" b="1">
                <a:latin typeface="Calibri" pitchFamily="34" charset="0"/>
              </a:rPr>
              <a:t> Conclusioni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olo 1"/>
          <p:cNvSpPr>
            <a:spLocks noGrp="1"/>
          </p:cNvSpPr>
          <p:nvPr>
            <p:ph type="title"/>
          </p:nvPr>
        </p:nvSpPr>
        <p:spPr/>
        <p:txBody>
          <a:bodyPr/>
          <a:lstStyle/>
          <a:p>
            <a:r>
              <a:rPr lang="it-IT" b="1" smtClean="0"/>
              <a:t>Obiettivi della ricerca</a:t>
            </a:r>
          </a:p>
        </p:txBody>
      </p:sp>
      <p:sp>
        <p:nvSpPr>
          <p:cNvPr id="15362" name="Segnaposto contenuto 2"/>
          <p:cNvSpPr>
            <a:spLocks noGrp="1"/>
          </p:cNvSpPr>
          <p:nvPr>
            <p:ph idx="1"/>
          </p:nvPr>
        </p:nvSpPr>
        <p:spPr>
          <a:xfrm>
            <a:off x="457200" y="1600200"/>
            <a:ext cx="8229600" cy="4852988"/>
          </a:xfrm>
        </p:spPr>
        <p:txBody>
          <a:bodyPr/>
          <a:lstStyle/>
          <a:p>
            <a:r>
              <a:rPr lang="it-IT" sz="2400" b="1" smtClean="0"/>
              <a:t>Macro Obiettivo</a:t>
            </a:r>
            <a:endParaRPr lang="it-IT" sz="2400" smtClean="0"/>
          </a:p>
          <a:p>
            <a:pPr>
              <a:buFont typeface="Arial" charset="0"/>
              <a:buNone/>
            </a:pPr>
            <a:r>
              <a:rPr lang="it-IT" sz="2000" smtClean="0"/>
              <a:t>R</a:t>
            </a:r>
            <a:r>
              <a:rPr lang="it-IT" sz="2200" smtClean="0"/>
              <a:t>afforzare la partecipazione delle donne nel tessuto istituzionale, socioeconomico e associativo in tutti i momenti decisionali, con particolare attenzione al rapporto tra donne e politica, donne e lavoro, donne e ruoli decisionali al fine di rafforzare la democrazia e lo stesso Sistema Paese.</a:t>
            </a:r>
          </a:p>
          <a:p>
            <a:r>
              <a:rPr lang="it-IT" sz="2400" b="1" smtClean="0"/>
              <a:t>Obiettivi specifici</a:t>
            </a:r>
          </a:p>
          <a:p>
            <a:pPr>
              <a:buFont typeface="Arial" charset="0"/>
              <a:buNone/>
            </a:pPr>
            <a:r>
              <a:rPr lang="it-IT" sz="2200" smtClean="0"/>
              <a:t>Analisi della percezione e delle esperienze di discriminazione di genere, con particolare attenzione alle discriminanti socio-economiche e alle specifiche caratteristiche lavorative; raccolta delle segnalazioni dei cittadini di situazioni discriminatorie nei confronti delle donne al fine approfondire sia gli elementi di disagio che le possibili soluzioni</a:t>
            </a:r>
            <a:r>
              <a:rPr lang="it-IT" sz="2000" smtClean="0"/>
              <a:t>.</a:t>
            </a:r>
            <a:endParaRPr lang="it-IT" smtClean="0"/>
          </a:p>
        </p:txBody>
      </p:sp>
      <p:pic>
        <p:nvPicPr>
          <p:cNvPr id="15363" name="Picture 2" descr="C:\Users\matteo\Dropbox\ricerca MDC\PARI OPPORTUNITà\logo_mdc_footer.jpg"/>
          <p:cNvPicPr>
            <a:picLocks noChangeAspect="1" noChangeArrowheads="1"/>
          </p:cNvPicPr>
          <p:nvPr/>
        </p:nvPicPr>
        <p:blipFill>
          <a:blip r:embed="rId2"/>
          <a:srcRect/>
          <a:stretch>
            <a:fillRect/>
          </a:stretch>
        </p:blipFill>
        <p:spPr bwMode="auto">
          <a:xfrm>
            <a:off x="7956550" y="5949950"/>
            <a:ext cx="1187450" cy="908050"/>
          </a:xfrm>
          <a:prstGeom prst="rect">
            <a:avLst/>
          </a:prstGeom>
          <a:noFill/>
          <a:ln w="9525">
            <a:noFill/>
            <a:miter lim="800000"/>
            <a:headEnd/>
            <a:tailEnd/>
          </a:ln>
        </p:spPr>
      </p:pic>
      <p:sp>
        <p:nvSpPr>
          <p:cNvPr id="5" name="Rettangolo 4"/>
          <p:cNvSpPr/>
          <p:nvPr/>
        </p:nvSpPr>
        <p:spPr>
          <a:xfrm>
            <a:off x="2555875" y="6381750"/>
            <a:ext cx="4392613" cy="307975"/>
          </a:xfrm>
          <a:prstGeom prst="rect">
            <a:avLst/>
          </a:prstGeom>
        </p:spPr>
        <p:txBody>
          <a:bodyPr>
            <a:spAutoFit/>
          </a:bodyPr>
          <a:lstStyle/>
          <a:p>
            <a:pPr fontAlgn="auto">
              <a:spcBef>
                <a:spcPts val="0"/>
              </a:spcBef>
              <a:spcAft>
                <a:spcPts val="0"/>
              </a:spcAft>
              <a:defRPr/>
            </a:pPr>
            <a:r>
              <a:rPr lang="it-IT" sz="1400" i="1" dirty="0">
                <a:solidFill>
                  <a:schemeClr val="bg1">
                    <a:lumMod val="50000"/>
                  </a:schemeClr>
                </a:solidFill>
                <a:latin typeface="+mn-lt"/>
                <a:cs typeface="+mn-cs"/>
              </a:rPr>
              <a:t>Dalle pari opportunità alla partecipazione protagonista</a:t>
            </a:r>
            <a:endParaRPr lang="it-IT" sz="1400" i="1"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288" y="0"/>
            <a:ext cx="8229600" cy="1143000"/>
          </a:xfrm>
        </p:spPr>
        <p:txBody>
          <a:bodyPr rtlCol="0">
            <a:normAutofit fontScale="90000"/>
          </a:bodyPr>
          <a:lstStyle/>
          <a:p>
            <a:pPr fontAlgn="auto">
              <a:spcAft>
                <a:spcPts val="0"/>
              </a:spcAft>
              <a:defRPr/>
            </a:pPr>
            <a:r>
              <a:rPr lang="it-IT" b="1" dirty="0" smtClean="0"/>
              <a:t>Caratteristiche socio-demografiche </a:t>
            </a:r>
            <a:endParaRPr lang="it-IT" b="1" dirty="0"/>
          </a:p>
        </p:txBody>
      </p:sp>
      <p:sp>
        <p:nvSpPr>
          <p:cNvPr id="3" name="Segnaposto contenuto 2"/>
          <p:cNvSpPr>
            <a:spLocks noGrp="1"/>
          </p:cNvSpPr>
          <p:nvPr>
            <p:ph idx="1"/>
          </p:nvPr>
        </p:nvSpPr>
        <p:spPr>
          <a:xfrm>
            <a:off x="468313" y="1052513"/>
            <a:ext cx="8218487" cy="5329237"/>
          </a:xfrm>
        </p:spPr>
        <p:txBody>
          <a:bodyPr>
            <a:normAutofit/>
          </a:bodyPr>
          <a:lstStyle/>
          <a:p>
            <a:pPr>
              <a:lnSpc>
                <a:spcPct val="80000"/>
              </a:lnSpc>
            </a:pPr>
            <a:r>
              <a:rPr lang="it-IT" sz="2600" smtClean="0"/>
              <a:t>Il campione è composto da 82% donne 18% uomini. </a:t>
            </a:r>
          </a:p>
          <a:p>
            <a:pPr>
              <a:lnSpc>
                <a:spcPct val="80000"/>
              </a:lnSpc>
              <a:buFont typeface="Arial" charset="0"/>
              <a:buNone/>
            </a:pPr>
            <a:endParaRPr lang="it-IT" sz="1200" smtClean="0"/>
          </a:p>
          <a:p>
            <a:pPr>
              <a:lnSpc>
                <a:spcPct val="80000"/>
              </a:lnSpc>
            </a:pPr>
            <a:r>
              <a:rPr lang="it-IT" sz="2600" smtClean="0"/>
              <a:t>Il 54.2% ha 41 anni o meno e il 69% meno di 51 .</a:t>
            </a:r>
          </a:p>
          <a:p>
            <a:pPr>
              <a:lnSpc>
                <a:spcPct val="80000"/>
              </a:lnSpc>
              <a:buFont typeface="Arial" charset="0"/>
              <a:buNone/>
            </a:pPr>
            <a:endParaRPr lang="it-IT" sz="1200" smtClean="0"/>
          </a:p>
          <a:p>
            <a:pPr>
              <a:lnSpc>
                <a:spcPct val="80000"/>
              </a:lnSpc>
            </a:pPr>
            <a:r>
              <a:rPr lang="it-IT" sz="2600" smtClean="0"/>
              <a:t>Il 44,1% dichiara di vivere in nord Italia, il 35,6% in centro e solo il 15,3% nel Meridione; il 5,1% risiede all’estero. </a:t>
            </a:r>
          </a:p>
          <a:p>
            <a:pPr>
              <a:lnSpc>
                <a:spcPct val="80000"/>
              </a:lnSpc>
              <a:buFont typeface="Arial" charset="0"/>
              <a:buNone/>
            </a:pPr>
            <a:endParaRPr lang="it-IT" sz="1200" smtClean="0"/>
          </a:p>
          <a:p>
            <a:pPr>
              <a:lnSpc>
                <a:spcPct val="80000"/>
              </a:lnSpc>
            </a:pPr>
            <a:r>
              <a:rPr lang="it-IT" sz="2600" smtClean="0"/>
              <a:t>Il 74% ha conseguito una laurea o un livello di istruzione superiore, il 21,5% ha ottenuto un diploma di maturità, e il 4,5% ha interrotto gli studi alla licenza elementare o alla scuola secondaria di primo livello. </a:t>
            </a:r>
          </a:p>
          <a:p>
            <a:pPr>
              <a:lnSpc>
                <a:spcPct val="80000"/>
              </a:lnSpc>
              <a:buFont typeface="Arial" charset="0"/>
              <a:buNone/>
            </a:pPr>
            <a:endParaRPr lang="it-IT" sz="1200" smtClean="0"/>
          </a:p>
          <a:p>
            <a:pPr>
              <a:lnSpc>
                <a:spcPct val="80000"/>
              </a:lnSpc>
            </a:pPr>
            <a:r>
              <a:rPr lang="it-IT" sz="2600" smtClean="0"/>
              <a:t>la popolazione maschile ha un tasso di occupazione più elevato rispetto a quella femminile, con un divario di circa 10 percentuali (79,3% - 69,9%), che sale al 15% per le giovani donne. </a:t>
            </a:r>
          </a:p>
        </p:txBody>
      </p:sp>
      <p:sp>
        <p:nvSpPr>
          <p:cNvPr id="4" name="Rettangolo 3"/>
          <p:cNvSpPr/>
          <p:nvPr/>
        </p:nvSpPr>
        <p:spPr>
          <a:xfrm>
            <a:off x="2555875" y="6381750"/>
            <a:ext cx="4392613" cy="307975"/>
          </a:xfrm>
          <a:prstGeom prst="rect">
            <a:avLst/>
          </a:prstGeom>
        </p:spPr>
        <p:txBody>
          <a:bodyPr>
            <a:spAutoFit/>
          </a:bodyPr>
          <a:lstStyle/>
          <a:p>
            <a:pPr fontAlgn="auto">
              <a:spcBef>
                <a:spcPts val="0"/>
              </a:spcBef>
              <a:spcAft>
                <a:spcPts val="0"/>
              </a:spcAft>
              <a:defRPr/>
            </a:pPr>
            <a:r>
              <a:rPr lang="it-IT" sz="1400" i="1" dirty="0">
                <a:solidFill>
                  <a:schemeClr val="bg1">
                    <a:lumMod val="50000"/>
                  </a:schemeClr>
                </a:solidFill>
                <a:latin typeface="+mn-lt"/>
                <a:cs typeface="+mn-cs"/>
              </a:rPr>
              <a:t>Dalle pari opportunità alla partecipazione protagonista</a:t>
            </a:r>
            <a:endParaRPr lang="it-IT" sz="1400" i="1" dirty="0">
              <a:solidFill>
                <a:schemeClr val="bg1">
                  <a:lumMod val="50000"/>
                </a:schemeClr>
              </a:solidFill>
              <a:latin typeface="+mn-lt"/>
              <a:cs typeface="+mn-cs"/>
            </a:endParaRPr>
          </a:p>
        </p:txBody>
      </p:sp>
      <p:pic>
        <p:nvPicPr>
          <p:cNvPr id="16388" name="Picture 2" descr="C:\Users\matteo\Dropbox\ricerca MDC\PARI OPPORTUNITà\logo_mdc_footer.jpg"/>
          <p:cNvPicPr>
            <a:picLocks noChangeAspect="1" noChangeArrowheads="1"/>
          </p:cNvPicPr>
          <p:nvPr/>
        </p:nvPicPr>
        <p:blipFill>
          <a:blip r:embed="rId2"/>
          <a:srcRect/>
          <a:stretch>
            <a:fillRect/>
          </a:stretch>
        </p:blipFill>
        <p:spPr bwMode="auto">
          <a:xfrm>
            <a:off x="7956550" y="5949950"/>
            <a:ext cx="1187450" cy="908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b="1" dirty="0" smtClean="0"/>
              <a:t>La percezione della discriminazione di genere: ruoli dirigenziali</a:t>
            </a:r>
            <a:endParaRPr lang="it-IT" b="1" dirty="0"/>
          </a:p>
        </p:txBody>
      </p:sp>
      <p:sp>
        <p:nvSpPr>
          <p:cNvPr id="3" name="Segnaposto contenuto 2"/>
          <p:cNvSpPr>
            <a:spLocks noGrp="1"/>
          </p:cNvSpPr>
          <p:nvPr>
            <p:ph idx="1"/>
          </p:nvPr>
        </p:nvSpPr>
        <p:spPr>
          <a:xfrm>
            <a:off x="395288" y="1773238"/>
            <a:ext cx="8229600" cy="4525962"/>
          </a:xfrm>
        </p:spPr>
        <p:txBody>
          <a:bodyPr rtlCol="0">
            <a:normAutofit fontScale="85000" lnSpcReduction="10000"/>
          </a:bodyPr>
          <a:lstStyle/>
          <a:p>
            <a:pPr fontAlgn="auto">
              <a:spcAft>
                <a:spcPts val="0"/>
              </a:spcAft>
              <a:buFont typeface="Arial" panose="020B0604020202020204" pitchFamily="34" charset="0"/>
              <a:buChar char="•"/>
              <a:defRPr/>
            </a:pPr>
            <a:r>
              <a:rPr lang="it-IT" dirty="0"/>
              <a:t>La popolazione analizzata dimostra di avere una forte percezione della discriminazione di genere per quanto riguarda i ruoli dirigenziali nel nostro paese. </a:t>
            </a:r>
            <a:endParaRPr lang="it-IT" dirty="0" smtClean="0"/>
          </a:p>
          <a:p>
            <a:pPr fontAlgn="auto">
              <a:spcAft>
                <a:spcPts val="0"/>
              </a:spcAft>
              <a:buFont typeface="Arial" panose="020B0604020202020204" pitchFamily="34" charset="0"/>
              <a:buChar char="•"/>
              <a:defRPr/>
            </a:pPr>
            <a:r>
              <a:rPr lang="it-IT" dirty="0" smtClean="0"/>
              <a:t>La </a:t>
            </a:r>
            <a:r>
              <a:rPr lang="it-IT" dirty="0"/>
              <a:t>totalità degli uomini intervistati e il 98,5% delle donne ritiene che siano gli uomini a occupare i ruoli di rilevanza all’interno di enti, aziende e associazioni. </a:t>
            </a:r>
            <a:endParaRPr lang="it-IT" dirty="0" smtClean="0"/>
          </a:p>
          <a:p>
            <a:pPr fontAlgn="auto">
              <a:spcAft>
                <a:spcPts val="0"/>
              </a:spcAft>
              <a:buFont typeface="Arial" panose="020B0604020202020204" pitchFamily="34" charset="0"/>
              <a:buChar char="•"/>
              <a:defRPr/>
            </a:pPr>
            <a:r>
              <a:rPr lang="it-IT" dirty="0" smtClean="0"/>
              <a:t>Il </a:t>
            </a:r>
            <a:r>
              <a:rPr lang="it-IT" dirty="0"/>
              <a:t>dato non cambia se si analizzano i dati in base all’età dei rispondenti, o in base alla macro area di origine, o in base al livello di istruzione. L’unanimità degli intervistati riconosce la discriminazione di genere nei ruoli di comando.</a:t>
            </a:r>
          </a:p>
          <a:p>
            <a:pPr fontAlgn="auto">
              <a:spcAft>
                <a:spcPts val="0"/>
              </a:spcAft>
              <a:buFont typeface="Arial" panose="020B0604020202020204" pitchFamily="34" charset="0"/>
              <a:buChar char="•"/>
              <a:defRPr/>
            </a:pPr>
            <a:endParaRPr lang="it-IT" dirty="0"/>
          </a:p>
        </p:txBody>
      </p:sp>
      <p:pic>
        <p:nvPicPr>
          <p:cNvPr id="17411" name="Picture 2" descr="C:\Users\matteo\Dropbox\ricerca MDC\PARI OPPORTUNITà\logo_mdc_footer.jpg"/>
          <p:cNvPicPr>
            <a:picLocks noChangeAspect="1" noChangeArrowheads="1"/>
          </p:cNvPicPr>
          <p:nvPr/>
        </p:nvPicPr>
        <p:blipFill>
          <a:blip r:embed="rId2"/>
          <a:srcRect/>
          <a:stretch>
            <a:fillRect/>
          </a:stretch>
        </p:blipFill>
        <p:spPr bwMode="auto">
          <a:xfrm>
            <a:off x="7956550" y="5949950"/>
            <a:ext cx="1187450" cy="908050"/>
          </a:xfrm>
          <a:prstGeom prst="rect">
            <a:avLst/>
          </a:prstGeom>
          <a:noFill/>
          <a:ln w="9525">
            <a:noFill/>
            <a:miter lim="800000"/>
            <a:headEnd/>
            <a:tailEnd/>
          </a:ln>
        </p:spPr>
      </p:pic>
      <p:sp>
        <p:nvSpPr>
          <p:cNvPr id="5" name="Rettangolo 4"/>
          <p:cNvSpPr/>
          <p:nvPr/>
        </p:nvSpPr>
        <p:spPr>
          <a:xfrm>
            <a:off x="2555875" y="6381750"/>
            <a:ext cx="4392613" cy="307975"/>
          </a:xfrm>
          <a:prstGeom prst="rect">
            <a:avLst/>
          </a:prstGeom>
        </p:spPr>
        <p:txBody>
          <a:bodyPr>
            <a:spAutoFit/>
          </a:bodyPr>
          <a:lstStyle/>
          <a:p>
            <a:pPr fontAlgn="auto">
              <a:spcBef>
                <a:spcPts val="0"/>
              </a:spcBef>
              <a:spcAft>
                <a:spcPts val="0"/>
              </a:spcAft>
              <a:defRPr/>
            </a:pPr>
            <a:r>
              <a:rPr lang="it-IT" sz="1400" i="1" dirty="0">
                <a:solidFill>
                  <a:schemeClr val="bg1">
                    <a:lumMod val="50000"/>
                  </a:schemeClr>
                </a:solidFill>
                <a:latin typeface="+mn-lt"/>
                <a:cs typeface="+mn-cs"/>
              </a:rPr>
              <a:t>Dalle pari opportunità alla partecipazione protagonista</a:t>
            </a:r>
            <a:endParaRPr lang="it-IT" sz="1400" i="1"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p:cNvSpPr>
            <a:spLocks noGrp="1"/>
          </p:cNvSpPr>
          <p:nvPr>
            <p:ph type="title"/>
          </p:nvPr>
        </p:nvSpPr>
        <p:spPr>
          <a:xfrm>
            <a:off x="250825" y="0"/>
            <a:ext cx="8713788" cy="1143000"/>
          </a:xfrm>
        </p:spPr>
        <p:txBody>
          <a:bodyPr/>
          <a:lstStyle/>
          <a:p>
            <a:r>
              <a:rPr lang="it-IT" sz="3600" b="1" smtClean="0"/>
              <a:t>La percezione della discriminazione di genere: la sfera politico-istituzionale (1/2) </a:t>
            </a:r>
          </a:p>
        </p:txBody>
      </p:sp>
      <p:sp>
        <p:nvSpPr>
          <p:cNvPr id="18434" name="Segnaposto contenuto 2"/>
          <p:cNvSpPr>
            <a:spLocks noGrp="1"/>
          </p:cNvSpPr>
          <p:nvPr>
            <p:ph idx="1"/>
          </p:nvPr>
        </p:nvSpPr>
        <p:spPr/>
        <p:txBody>
          <a:bodyPr/>
          <a:lstStyle/>
          <a:p>
            <a:pPr>
              <a:buFont typeface="Arial" charset="0"/>
              <a:buNone/>
            </a:pPr>
            <a:endParaRPr lang="it-IT" smtClean="0"/>
          </a:p>
        </p:txBody>
      </p:sp>
      <p:graphicFrame>
        <p:nvGraphicFramePr>
          <p:cNvPr id="4" name="Grafico 3"/>
          <p:cNvGraphicFramePr/>
          <p:nvPr/>
        </p:nvGraphicFramePr>
        <p:xfrm>
          <a:off x="0" y="1196752"/>
          <a:ext cx="9468544" cy="5184576"/>
        </p:xfrm>
        <a:graphic>
          <a:graphicData uri="http://schemas.openxmlformats.org/drawingml/2006/chart">
            <c:chart xmlns:c="http://schemas.openxmlformats.org/drawingml/2006/chart" xmlns:r="http://schemas.openxmlformats.org/officeDocument/2006/relationships" r:id="rId2"/>
          </a:graphicData>
        </a:graphic>
      </p:graphicFrame>
      <p:pic>
        <p:nvPicPr>
          <p:cNvPr id="18436" name="Picture 2" descr="C:\Users\matteo\Dropbox\ricerca MDC\PARI OPPORTUNITà\logo_mdc_footer.jpg"/>
          <p:cNvPicPr>
            <a:picLocks noChangeAspect="1" noChangeArrowheads="1"/>
          </p:cNvPicPr>
          <p:nvPr/>
        </p:nvPicPr>
        <p:blipFill>
          <a:blip r:embed="rId3"/>
          <a:srcRect/>
          <a:stretch>
            <a:fillRect/>
          </a:stretch>
        </p:blipFill>
        <p:spPr bwMode="auto">
          <a:xfrm>
            <a:off x="7956550" y="5949950"/>
            <a:ext cx="1187450" cy="908050"/>
          </a:xfrm>
          <a:prstGeom prst="rect">
            <a:avLst/>
          </a:prstGeom>
          <a:noFill/>
          <a:ln w="9525">
            <a:noFill/>
            <a:miter lim="800000"/>
            <a:headEnd/>
            <a:tailEnd/>
          </a:ln>
        </p:spPr>
      </p:pic>
      <p:sp>
        <p:nvSpPr>
          <p:cNvPr id="6" name="Rettangolo 5"/>
          <p:cNvSpPr/>
          <p:nvPr/>
        </p:nvSpPr>
        <p:spPr>
          <a:xfrm>
            <a:off x="2555875" y="6381750"/>
            <a:ext cx="4392613" cy="307975"/>
          </a:xfrm>
          <a:prstGeom prst="rect">
            <a:avLst/>
          </a:prstGeom>
        </p:spPr>
        <p:txBody>
          <a:bodyPr>
            <a:spAutoFit/>
          </a:bodyPr>
          <a:lstStyle/>
          <a:p>
            <a:pPr fontAlgn="auto">
              <a:spcBef>
                <a:spcPts val="0"/>
              </a:spcBef>
              <a:spcAft>
                <a:spcPts val="0"/>
              </a:spcAft>
              <a:defRPr/>
            </a:pPr>
            <a:r>
              <a:rPr lang="it-IT" sz="1400" i="1" dirty="0">
                <a:solidFill>
                  <a:schemeClr val="bg1">
                    <a:lumMod val="50000"/>
                  </a:schemeClr>
                </a:solidFill>
                <a:latin typeface="+mn-lt"/>
                <a:cs typeface="+mn-cs"/>
              </a:rPr>
              <a:t>Dalle pari opportunità alla partecipazione protagonista</a:t>
            </a:r>
            <a:endParaRPr lang="it-IT" sz="1400" i="1"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olo 1"/>
          <p:cNvSpPr>
            <a:spLocks noGrp="1"/>
          </p:cNvSpPr>
          <p:nvPr>
            <p:ph type="title"/>
          </p:nvPr>
        </p:nvSpPr>
        <p:spPr>
          <a:xfrm>
            <a:off x="323850" y="0"/>
            <a:ext cx="8640763" cy="1143000"/>
          </a:xfrm>
        </p:spPr>
        <p:txBody>
          <a:bodyPr/>
          <a:lstStyle/>
          <a:p>
            <a:r>
              <a:rPr lang="it-IT" sz="3600" b="1" smtClean="0"/>
              <a:t>La percezione della discriminazione di genere: la sfera politico-istituzionale (2/2</a:t>
            </a:r>
            <a:r>
              <a:rPr lang="it-IT" sz="3600" smtClean="0"/>
              <a:t>) </a:t>
            </a:r>
          </a:p>
        </p:txBody>
      </p:sp>
      <p:pic>
        <p:nvPicPr>
          <p:cNvPr id="19458" name="Picture 2" descr="C:\Users\matteo\Dropbox\ricerca MDC\PARI OPPORTUNITà\logo_mdc_footer.jpg"/>
          <p:cNvPicPr>
            <a:picLocks noChangeAspect="1" noChangeArrowheads="1"/>
          </p:cNvPicPr>
          <p:nvPr/>
        </p:nvPicPr>
        <p:blipFill>
          <a:blip r:embed="rId2"/>
          <a:srcRect/>
          <a:stretch>
            <a:fillRect/>
          </a:stretch>
        </p:blipFill>
        <p:spPr bwMode="auto">
          <a:xfrm>
            <a:off x="7956550" y="5949950"/>
            <a:ext cx="1187450" cy="908050"/>
          </a:xfrm>
          <a:prstGeom prst="rect">
            <a:avLst/>
          </a:prstGeom>
          <a:noFill/>
          <a:ln w="9525">
            <a:noFill/>
            <a:miter lim="800000"/>
            <a:headEnd/>
            <a:tailEnd/>
          </a:ln>
        </p:spPr>
      </p:pic>
      <p:sp>
        <p:nvSpPr>
          <p:cNvPr id="7" name="Rettangolo 6"/>
          <p:cNvSpPr/>
          <p:nvPr/>
        </p:nvSpPr>
        <p:spPr>
          <a:xfrm>
            <a:off x="2555875" y="6381750"/>
            <a:ext cx="4392613" cy="307975"/>
          </a:xfrm>
          <a:prstGeom prst="rect">
            <a:avLst/>
          </a:prstGeom>
        </p:spPr>
        <p:txBody>
          <a:bodyPr>
            <a:spAutoFit/>
          </a:bodyPr>
          <a:lstStyle/>
          <a:p>
            <a:pPr fontAlgn="auto">
              <a:spcBef>
                <a:spcPts val="0"/>
              </a:spcBef>
              <a:spcAft>
                <a:spcPts val="0"/>
              </a:spcAft>
              <a:defRPr/>
            </a:pPr>
            <a:r>
              <a:rPr lang="it-IT" sz="1400" i="1" dirty="0">
                <a:solidFill>
                  <a:schemeClr val="bg1">
                    <a:lumMod val="50000"/>
                  </a:schemeClr>
                </a:solidFill>
                <a:latin typeface="+mn-lt"/>
                <a:cs typeface="+mn-cs"/>
              </a:rPr>
              <a:t>Dalle pari opportunità alla partecipazione protagonista</a:t>
            </a:r>
            <a:endParaRPr lang="it-IT" sz="1400" i="1" dirty="0">
              <a:solidFill>
                <a:schemeClr val="bg1">
                  <a:lumMod val="50000"/>
                </a:schemeClr>
              </a:solidFill>
              <a:latin typeface="+mn-lt"/>
              <a:cs typeface="+mn-cs"/>
            </a:endParaRPr>
          </a:p>
        </p:txBody>
      </p:sp>
      <p:graphicFrame>
        <p:nvGraphicFramePr>
          <p:cNvPr id="9" name="Segnaposto contenuto 8"/>
          <p:cNvGraphicFramePr>
            <a:graphicFrameLocks noGrp="1"/>
          </p:cNvGraphicFramePr>
          <p:nvPr>
            <p:ph idx="1"/>
          </p:nvPr>
        </p:nvGraphicFramePr>
        <p:xfrm>
          <a:off x="0" y="1196752"/>
          <a:ext cx="9144000" cy="5184575"/>
        </p:xfrm>
        <a:graphic>
          <a:graphicData uri="http://schemas.openxmlformats.org/drawingml/2006/chart">
            <c:chart xmlns:c="http://schemas.openxmlformats.org/drawingml/2006/chart" xmlns:r="http://schemas.openxmlformats.org/officeDocument/2006/relationships" r:id="rId3"/>
          </a:graphicData>
        </a:graphic>
      </p:graphicFrame>
      <p:sp>
        <p:nvSpPr>
          <p:cNvPr id="19461" name="Rettangolo 10"/>
          <p:cNvSpPr>
            <a:spLocks noChangeArrowheads="1"/>
          </p:cNvSpPr>
          <p:nvPr/>
        </p:nvSpPr>
        <p:spPr bwMode="auto">
          <a:xfrm rot="-5400000">
            <a:off x="-915987" y="3697287"/>
            <a:ext cx="2139950" cy="307975"/>
          </a:xfrm>
          <a:prstGeom prst="rect">
            <a:avLst/>
          </a:prstGeom>
          <a:noFill/>
          <a:ln w="9525">
            <a:noFill/>
            <a:miter lim="800000"/>
            <a:headEnd/>
            <a:tailEnd/>
          </a:ln>
        </p:spPr>
        <p:txBody>
          <a:bodyPr wrap="none">
            <a:spAutoFit/>
          </a:bodyPr>
          <a:lstStyle/>
          <a:p>
            <a:pPr algn="ctr"/>
            <a:r>
              <a:rPr lang="it-IT" sz="1400" b="1">
                <a:solidFill>
                  <a:srgbClr val="000000"/>
                </a:solidFill>
                <a:latin typeface="Calibri" pitchFamily="34" charset="0"/>
              </a:rPr>
              <a:t>% sulla popolazione totale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143000"/>
          </a:xfrm>
        </p:spPr>
        <p:txBody>
          <a:bodyPr rtlCol="0">
            <a:normAutofit fontScale="90000"/>
          </a:bodyPr>
          <a:lstStyle/>
          <a:p>
            <a:pPr fontAlgn="auto">
              <a:spcAft>
                <a:spcPts val="0"/>
              </a:spcAft>
              <a:defRPr/>
            </a:pPr>
            <a:r>
              <a:rPr lang="it-IT" sz="4000" b="1" dirty="0" smtClean="0"/>
              <a:t>La percezione della discriminazione di genere: ambito lavorativo, economico e sociale (1/2)</a:t>
            </a:r>
            <a:endParaRPr lang="it-IT" b="1" dirty="0"/>
          </a:p>
        </p:txBody>
      </p:sp>
      <p:sp>
        <p:nvSpPr>
          <p:cNvPr id="7" name="Segnaposto contenuto 6"/>
          <p:cNvSpPr>
            <a:spLocks noGrp="1"/>
          </p:cNvSpPr>
          <p:nvPr>
            <p:ph idx="1"/>
          </p:nvPr>
        </p:nvSpPr>
        <p:spPr>
          <a:xfrm>
            <a:off x="457200" y="1600200"/>
            <a:ext cx="8291513" cy="4525963"/>
          </a:xfrm>
        </p:spPr>
        <p:txBody>
          <a:bodyPr rtlCol="0">
            <a:normAutofit lnSpcReduction="10000"/>
          </a:bodyPr>
          <a:lstStyle/>
          <a:p>
            <a:pPr fontAlgn="auto">
              <a:spcAft>
                <a:spcPts val="0"/>
              </a:spcAft>
              <a:buFont typeface="Arial" panose="020B0604020202020204" pitchFamily="34" charset="0"/>
              <a:buChar char="•"/>
              <a:defRPr/>
            </a:pPr>
            <a:r>
              <a:rPr lang="it-IT" dirty="0" smtClean="0"/>
              <a:t>in questo ambito la percezione di discriminazione di genere è più intensa: &gt; 80%;</a:t>
            </a:r>
          </a:p>
          <a:p>
            <a:pPr fontAlgn="auto">
              <a:spcAft>
                <a:spcPts val="0"/>
              </a:spcAft>
              <a:buFont typeface="Arial" panose="020B0604020202020204" pitchFamily="34" charset="0"/>
              <a:buChar char="•"/>
              <a:defRPr/>
            </a:pPr>
            <a:r>
              <a:rPr lang="it-IT" dirty="0" smtClean="0"/>
              <a:t>forte differenza tra i generi: nessun intervistato di sesso maschile ritiene le donne </a:t>
            </a:r>
            <a:r>
              <a:rPr lang="it-IT" i="1" dirty="0" smtClean="0"/>
              <a:t>sempre </a:t>
            </a:r>
            <a:r>
              <a:rPr lang="it-IT" dirty="0" smtClean="0"/>
              <a:t>discriminate; </a:t>
            </a:r>
          </a:p>
          <a:p>
            <a:pPr fontAlgn="auto">
              <a:spcAft>
                <a:spcPts val="0"/>
              </a:spcAft>
              <a:buFont typeface="Arial" panose="020B0604020202020204" pitchFamily="34" charset="0"/>
              <a:buChar char="•"/>
              <a:defRPr/>
            </a:pPr>
            <a:r>
              <a:rPr lang="it-IT" dirty="0" smtClean="0"/>
              <a:t>maggior omogeneità territoriale (più forte al Nord);</a:t>
            </a:r>
          </a:p>
          <a:p>
            <a:pPr fontAlgn="auto">
              <a:spcAft>
                <a:spcPts val="0"/>
              </a:spcAft>
              <a:buFont typeface="Arial" panose="020B0604020202020204" pitchFamily="34" charset="0"/>
              <a:buChar char="•"/>
              <a:defRPr/>
            </a:pPr>
            <a:r>
              <a:rPr lang="it-IT" dirty="0" smtClean="0"/>
              <a:t>più forte negli inoccupati/disoccupati;</a:t>
            </a:r>
          </a:p>
          <a:p>
            <a:pPr fontAlgn="auto">
              <a:spcAft>
                <a:spcPts val="0"/>
              </a:spcAft>
              <a:buFont typeface="Arial" panose="020B0604020202020204" pitchFamily="34" charset="0"/>
              <a:buChar char="•"/>
              <a:defRPr/>
            </a:pPr>
            <a:r>
              <a:rPr lang="it-IT" dirty="0" smtClean="0"/>
              <a:t>cresce la percezione al crescere dell’età.</a:t>
            </a:r>
          </a:p>
          <a:p>
            <a:pPr fontAlgn="auto">
              <a:spcAft>
                <a:spcPts val="0"/>
              </a:spcAft>
              <a:buFont typeface="Arial" panose="020B0604020202020204" pitchFamily="34" charset="0"/>
              <a:buChar char="•"/>
              <a:defRPr/>
            </a:pPr>
            <a:endParaRPr lang="it-IT" dirty="0"/>
          </a:p>
        </p:txBody>
      </p:sp>
      <p:pic>
        <p:nvPicPr>
          <p:cNvPr id="20483" name="Picture 2" descr="C:\Users\matteo\Dropbox\ricerca MDC\PARI OPPORTUNITà\logo_mdc_footer.jpg"/>
          <p:cNvPicPr>
            <a:picLocks noChangeAspect="1" noChangeArrowheads="1"/>
          </p:cNvPicPr>
          <p:nvPr/>
        </p:nvPicPr>
        <p:blipFill>
          <a:blip r:embed="rId2"/>
          <a:srcRect/>
          <a:stretch>
            <a:fillRect/>
          </a:stretch>
        </p:blipFill>
        <p:spPr bwMode="auto">
          <a:xfrm>
            <a:off x="7956550" y="5949950"/>
            <a:ext cx="1187450" cy="908050"/>
          </a:xfrm>
          <a:prstGeom prst="rect">
            <a:avLst/>
          </a:prstGeom>
          <a:noFill/>
          <a:ln w="9525">
            <a:noFill/>
            <a:miter lim="800000"/>
            <a:headEnd/>
            <a:tailEnd/>
          </a:ln>
        </p:spPr>
      </p:pic>
      <p:sp>
        <p:nvSpPr>
          <p:cNvPr id="6" name="Rettangolo 5"/>
          <p:cNvSpPr/>
          <p:nvPr/>
        </p:nvSpPr>
        <p:spPr>
          <a:xfrm>
            <a:off x="2555875" y="6381750"/>
            <a:ext cx="4392613" cy="307975"/>
          </a:xfrm>
          <a:prstGeom prst="rect">
            <a:avLst/>
          </a:prstGeom>
        </p:spPr>
        <p:txBody>
          <a:bodyPr>
            <a:spAutoFit/>
          </a:bodyPr>
          <a:lstStyle/>
          <a:p>
            <a:pPr fontAlgn="auto">
              <a:spcBef>
                <a:spcPts val="0"/>
              </a:spcBef>
              <a:spcAft>
                <a:spcPts val="0"/>
              </a:spcAft>
              <a:defRPr/>
            </a:pPr>
            <a:r>
              <a:rPr lang="it-IT" sz="1400" i="1" dirty="0">
                <a:solidFill>
                  <a:schemeClr val="bg1">
                    <a:lumMod val="50000"/>
                  </a:schemeClr>
                </a:solidFill>
                <a:latin typeface="+mn-lt"/>
                <a:cs typeface="+mn-cs"/>
              </a:rPr>
              <a:t>Dalle pari opportunità alla partecipazione protagonista</a:t>
            </a:r>
            <a:endParaRPr lang="it-IT" sz="1400" i="1"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olo 1"/>
          <p:cNvSpPr>
            <a:spLocks noGrp="1"/>
          </p:cNvSpPr>
          <p:nvPr>
            <p:ph type="title"/>
          </p:nvPr>
        </p:nvSpPr>
        <p:spPr>
          <a:xfrm>
            <a:off x="0" y="0"/>
            <a:ext cx="9144000" cy="1143000"/>
          </a:xfrm>
        </p:spPr>
        <p:txBody>
          <a:bodyPr/>
          <a:lstStyle/>
          <a:p>
            <a:r>
              <a:rPr lang="it-IT" sz="3600" b="1" smtClean="0"/>
              <a:t>La percezione della discriminazione di genere: ambito lavorativo, economico e sociale (2/2)</a:t>
            </a:r>
            <a:endParaRPr lang="it-IT" sz="3600" smtClean="0"/>
          </a:p>
        </p:txBody>
      </p:sp>
      <p:graphicFrame>
        <p:nvGraphicFramePr>
          <p:cNvPr id="4" name="Grafico 3"/>
          <p:cNvGraphicFramePr/>
          <p:nvPr/>
        </p:nvGraphicFramePr>
        <p:xfrm>
          <a:off x="0" y="1196752"/>
          <a:ext cx="9144000" cy="54006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ttangolo 4"/>
          <p:cNvSpPr/>
          <p:nvPr/>
        </p:nvSpPr>
        <p:spPr>
          <a:xfrm>
            <a:off x="1979613" y="6550025"/>
            <a:ext cx="4537075" cy="307975"/>
          </a:xfrm>
          <a:prstGeom prst="rect">
            <a:avLst/>
          </a:prstGeom>
        </p:spPr>
        <p:txBody>
          <a:bodyPr>
            <a:spAutoFit/>
          </a:bodyPr>
          <a:lstStyle/>
          <a:p>
            <a:pPr fontAlgn="auto">
              <a:spcBef>
                <a:spcPts val="0"/>
              </a:spcBef>
              <a:spcAft>
                <a:spcPts val="0"/>
              </a:spcAft>
              <a:defRPr/>
            </a:pPr>
            <a:r>
              <a:rPr lang="it-IT" sz="1400" i="1" dirty="0">
                <a:solidFill>
                  <a:schemeClr val="bg1">
                    <a:lumMod val="50000"/>
                  </a:schemeClr>
                </a:solidFill>
                <a:latin typeface="+mn-lt"/>
                <a:cs typeface="+mn-cs"/>
              </a:rPr>
              <a:t>Dalle pari opportunità alla partecipazione protagonista</a:t>
            </a:r>
            <a:endParaRPr lang="it-IT" sz="1400" i="1" dirty="0">
              <a:solidFill>
                <a:schemeClr val="bg1">
                  <a:lumMod val="50000"/>
                </a:schemeClr>
              </a:solidFill>
              <a:latin typeface="+mn-lt"/>
              <a:cs typeface="+mn-cs"/>
            </a:endParaRPr>
          </a:p>
        </p:txBody>
      </p:sp>
      <p:pic>
        <p:nvPicPr>
          <p:cNvPr id="21508" name="Picture 2" descr="C:\Users\matteo\Dropbox\ricerca MDC\PARI OPPORTUNITà\logo_mdc_footer.jpg"/>
          <p:cNvPicPr>
            <a:picLocks noChangeAspect="1" noChangeArrowheads="1"/>
          </p:cNvPicPr>
          <p:nvPr/>
        </p:nvPicPr>
        <p:blipFill>
          <a:blip r:embed="rId3"/>
          <a:srcRect/>
          <a:stretch>
            <a:fillRect/>
          </a:stretch>
        </p:blipFill>
        <p:spPr bwMode="auto">
          <a:xfrm>
            <a:off x="7956550" y="5949950"/>
            <a:ext cx="1187450" cy="908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TotalTime>
  <Words>1043</Words>
  <Application>Microsoft Office PowerPoint</Application>
  <PresentationFormat>Presentazione su schermo (4:3)</PresentationFormat>
  <Paragraphs>104</Paragraphs>
  <Slides>17</Slides>
  <Notes>0</Notes>
  <HiddenSlides>0</HiddenSlides>
  <MMClips>0</MMClips>
  <ScaleCrop>false</ScaleCrop>
  <HeadingPairs>
    <vt:vector size="6" baseType="variant">
      <vt:variant>
        <vt:lpstr>Caratteri utilizzati</vt:lpstr>
      </vt:variant>
      <vt:variant>
        <vt:i4>2</vt:i4>
      </vt:variant>
      <vt:variant>
        <vt:lpstr>Modello struttura</vt:lpstr>
      </vt:variant>
      <vt:variant>
        <vt:i4>1</vt:i4>
      </vt:variant>
      <vt:variant>
        <vt:lpstr>Titoli diapositive</vt:lpstr>
      </vt:variant>
      <vt:variant>
        <vt:i4>17</vt:i4>
      </vt:variant>
    </vt:vector>
  </HeadingPairs>
  <TitlesOfParts>
    <vt:vector size="20" baseType="lpstr">
      <vt:lpstr>Calibri</vt:lpstr>
      <vt:lpstr>Arial</vt:lpstr>
      <vt:lpstr>Tema di Office</vt:lpstr>
      <vt:lpstr>Diapositiva 1</vt:lpstr>
      <vt:lpstr>Indice </vt:lpstr>
      <vt:lpstr>Obiettivi della ricerca</vt:lpstr>
      <vt:lpstr>Caratteristiche socio-demografiche </vt:lpstr>
      <vt:lpstr>La percezione della discriminazione di genere: ruoli dirigenziali</vt:lpstr>
      <vt:lpstr>La percezione della discriminazione di genere: la sfera politico-istituzionale (1/2) </vt:lpstr>
      <vt:lpstr>La percezione della discriminazione di genere: la sfera politico-istituzionale (2/2) </vt:lpstr>
      <vt:lpstr>La percezione della discriminazione di genere: ambito lavorativo, economico e sociale (1/2)</vt:lpstr>
      <vt:lpstr>La percezione della discriminazione di genere: ambito lavorativo, economico e sociale (2/2)</vt:lpstr>
      <vt:lpstr>La percezione della discriminazione di genere </vt:lpstr>
      <vt:lpstr>Esperienza della discriminazione di genere (1/2)</vt:lpstr>
      <vt:lpstr>Esperienza della discriminazione di genere (2/2)</vt:lpstr>
      <vt:lpstr>Le proposte degli intervistati (1/2)</vt:lpstr>
      <vt:lpstr>Le proposte degli intervistati (2/2)</vt:lpstr>
      <vt:lpstr>Associazioni </vt:lpstr>
      <vt:lpstr>Conclusioni </vt:lpstr>
      <vt:lpstr>Diapositiva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Dalle pari opportunità alla partecipazione</dc:title>
  <dc:creator>sara</dc:creator>
  <cp:lastModifiedBy>principale</cp:lastModifiedBy>
  <cp:revision>78</cp:revision>
  <dcterms:created xsi:type="dcterms:W3CDTF">2014-05-28T07:55:17Z</dcterms:created>
  <dcterms:modified xsi:type="dcterms:W3CDTF">2014-06-09T08:51:50Z</dcterms:modified>
</cp:coreProperties>
</file>